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8" r:id="rId2"/>
    <p:sldId id="257" r:id="rId3"/>
    <p:sldId id="259" r:id="rId4"/>
    <p:sldId id="260" r:id="rId5"/>
    <p:sldId id="262" r:id="rId6"/>
    <p:sldId id="263" r:id="rId7"/>
    <p:sldId id="264" r:id="rId8"/>
    <p:sldId id="265" r:id="rId9"/>
    <p:sldId id="266" r:id="rId10"/>
    <p:sldId id="267" r:id="rId11"/>
  </p:sldIdLst>
  <p:sldSz cx="9144000" cy="5715000" type="screen16x10"/>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6" d="100"/>
          <a:sy n="76" d="100"/>
        </p:scale>
        <p:origin x="1236" y="8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notesMaster" Target="notesMasters/notesMaster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drawings/_rels/vmlDrawing1.vml.rels><?xml version="1.0" encoding="UTF-8"?>

<Relationships xmlns="http://schemas.openxmlformats.org/package/2006/relationships">
  <Relationship Id="rId1" Type="http://schemas.openxmlformats.org/officeDocument/2006/relationships/image" Target="../media/image2.emf"/>
</Relationships>

</file>

<file path=ppt/drawings/_rels/vmlDrawing2.vml.rels><?xml version="1.0" encoding="UTF-8"?>

<Relationships xmlns="http://schemas.openxmlformats.org/package/2006/relationships">
  <Relationship Id="rId1" Type="http://schemas.openxmlformats.org/officeDocument/2006/relationships/image" Target="../media/image4.emf"/>
</Relationships>

</file>

<file path=ppt/drawings/_rels/vmlDrawing3.vml.rels><?xml version="1.0" encoding="UTF-8"?>

<Relationships xmlns="http://schemas.openxmlformats.org/package/2006/relationships">
  <Relationship Id="rId1" Type="http://schemas.openxmlformats.org/officeDocument/2006/relationships/image" Target="../media/image5.emf"/>
</Relationships>

</file>

<file path=ppt/drawings/_rels/vmlDrawing4.vml.rels><?xml version="1.0" encoding="UTF-8"?>

<Relationships xmlns="http://schemas.openxmlformats.org/package/2006/relationships">
  <Relationship Id="rId1" Type="http://schemas.openxmlformats.org/officeDocument/2006/relationships/image" Target="../media/image7.emf"/>
</Relationships>

</file>

<file path=ppt/drawings/_rels/vmlDrawing5.vml.rels><?xml version="1.0" encoding="UTF-8"?>

<Relationships xmlns="http://schemas.openxmlformats.org/package/2006/relationships">
  <Relationship Id="rId1" Type="http://schemas.openxmlformats.org/officeDocument/2006/relationships/image" Target="../media/image8.emf"/>
</Relationships>

</file>

<file path=ppt/drawings/_rels/vmlDrawing6.vml.rels><?xml version="1.0" encoding="UTF-8"?>

<Relationships xmlns="http://schemas.openxmlformats.org/package/2006/relationships">
  <Relationship Id="rId1" Type="http://schemas.openxmlformats.org/officeDocument/2006/relationships/image" Target="../media/image9.emf"/>
</Relationships>

</file>

<file path=ppt/drawings/_rels/vmlDrawing7.vml.rels><?xml version="1.0" encoding="UTF-8"?>

<Relationships xmlns="http://schemas.openxmlformats.org/package/2006/relationships">
  <Relationship Id="rId1" Type="http://schemas.openxmlformats.org/officeDocument/2006/relationships/image" Target="../media/image9.emf"/>
</Relationships>

</file>

<file path=ppt/drawings/_rels/vmlDrawing8.vml.rels><?xml version="1.0" encoding="UTF-8"?>

<Relationships xmlns="http://schemas.openxmlformats.org/package/2006/relationships">
  <Relationship Id="rId1" Type="http://schemas.openxmlformats.org/officeDocument/2006/relationships/image" Target="../media/image10.emf"/>
</Relationships>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F2B5F5-E84C-8341-9FF7-D3D35C48F450}" type="datetimeFigureOut">
              <a:rPr lang="es-ES" smtClean="0"/>
              <a:t>15/11/2017</a:t>
            </a:fld>
            <a:endParaRPr lang="es-ES"/>
          </a:p>
        </p:txBody>
      </p:sp>
      <p:sp>
        <p:nvSpPr>
          <p:cNvPr id="4" name="Marcador de imagen de diapositiva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E4785D-BF37-D146-A0D5-640FC0189E31}" type="slidenum">
              <a:rPr lang="es-ES" smtClean="0"/>
              <a:t>‹Nº›</a:t>
            </a:fld>
            <a:endParaRPr lang="es-ES"/>
          </a:p>
        </p:txBody>
      </p:sp>
    </p:spTree>
    <p:extLst>
      <p:ext uri="{BB962C8B-B14F-4D97-AF65-F5344CB8AC3E}">
        <p14:creationId xmlns:p14="http://schemas.microsoft.com/office/powerpoint/2010/main" val="2222632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59E4785D-BF37-D146-A0D5-640FC0189E31}" type="slidenum">
              <a:rPr lang="es-ES" smtClean="0"/>
              <a:t>1</a:t>
            </a:fld>
            <a:endParaRPr lang="es-ES"/>
          </a:p>
        </p:txBody>
      </p:sp>
    </p:spTree>
    <p:extLst>
      <p:ext uri="{BB962C8B-B14F-4D97-AF65-F5344CB8AC3E}">
        <p14:creationId xmlns:p14="http://schemas.microsoft.com/office/powerpoint/2010/main" val="33996228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59E4785D-BF37-D146-A0D5-640FC0189E31}" type="slidenum">
              <a:rPr lang="es-ES" smtClean="0"/>
              <a:t>10</a:t>
            </a:fld>
            <a:endParaRPr lang="es-ES"/>
          </a:p>
        </p:txBody>
      </p:sp>
    </p:spTree>
    <p:extLst>
      <p:ext uri="{BB962C8B-B14F-4D97-AF65-F5344CB8AC3E}">
        <p14:creationId xmlns:p14="http://schemas.microsoft.com/office/powerpoint/2010/main" val="2654683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59E4785D-BF37-D146-A0D5-640FC0189E31}" type="slidenum">
              <a:rPr lang="es-ES" smtClean="0"/>
              <a:t>2</a:t>
            </a:fld>
            <a:endParaRPr lang="es-ES"/>
          </a:p>
        </p:txBody>
      </p:sp>
    </p:spTree>
    <p:extLst>
      <p:ext uri="{BB962C8B-B14F-4D97-AF65-F5344CB8AC3E}">
        <p14:creationId xmlns:p14="http://schemas.microsoft.com/office/powerpoint/2010/main" val="56822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59E4785D-BF37-D146-A0D5-640FC0189E31}" type="slidenum">
              <a:rPr lang="es-ES" smtClean="0"/>
              <a:t>3</a:t>
            </a:fld>
            <a:endParaRPr lang="es-ES"/>
          </a:p>
        </p:txBody>
      </p:sp>
    </p:spTree>
    <p:extLst>
      <p:ext uri="{BB962C8B-B14F-4D97-AF65-F5344CB8AC3E}">
        <p14:creationId xmlns:p14="http://schemas.microsoft.com/office/powerpoint/2010/main" val="2439662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59E4785D-BF37-D146-A0D5-640FC0189E31}" type="slidenum">
              <a:rPr lang="es-ES" smtClean="0"/>
              <a:t>4</a:t>
            </a:fld>
            <a:endParaRPr lang="es-ES"/>
          </a:p>
        </p:txBody>
      </p:sp>
    </p:spTree>
    <p:extLst>
      <p:ext uri="{BB962C8B-B14F-4D97-AF65-F5344CB8AC3E}">
        <p14:creationId xmlns:p14="http://schemas.microsoft.com/office/powerpoint/2010/main" val="722087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59E4785D-BF37-D146-A0D5-640FC0189E31}" type="slidenum">
              <a:rPr lang="es-ES" smtClean="0"/>
              <a:t>5</a:t>
            </a:fld>
            <a:endParaRPr lang="es-ES"/>
          </a:p>
        </p:txBody>
      </p:sp>
    </p:spTree>
    <p:extLst>
      <p:ext uri="{BB962C8B-B14F-4D97-AF65-F5344CB8AC3E}">
        <p14:creationId xmlns:p14="http://schemas.microsoft.com/office/powerpoint/2010/main" val="2619799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59E4785D-BF37-D146-A0D5-640FC0189E31}" type="slidenum">
              <a:rPr lang="es-ES" smtClean="0"/>
              <a:t>6</a:t>
            </a:fld>
            <a:endParaRPr lang="es-ES"/>
          </a:p>
        </p:txBody>
      </p:sp>
    </p:spTree>
    <p:extLst>
      <p:ext uri="{BB962C8B-B14F-4D97-AF65-F5344CB8AC3E}">
        <p14:creationId xmlns:p14="http://schemas.microsoft.com/office/powerpoint/2010/main" val="407493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59E4785D-BF37-D146-A0D5-640FC0189E31}" type="slidenum">
              <a:rPr lang="es-ES" smtClean="0"/>
              <a:t>7</a:t>
            </a:fld>
            <a:endParaRPr lang="es-ES"/>
          </a:p>
        </p:txBody>
      </p:sp>
    </p:spTree>
    <p:extLst>
      <p:ext uri="{BB962C8B-B14F-4D97-AF65-F5344CB8AC3E}">
        <p14:creationId xmlns:p14="http://schemas.microsoft.com/office/powerpoint/2010/main" val="3952475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59E4785D-BF37-D146-A0D5-640FC0189E31}" type="slidenum">
              <a:rPr lang="es-ES" smtClean="0"/>
              <a:t>8</a:t>
            </a:fld>
            <a:endParaRPr lang="es-ES"/>
          </a:p>
        </p:txBody>
      </p:sp>
    </p:spTree>
    <p:extLst>
      <p:ext uri="{BB962C8B-B14F-4D97-AF65-F5344CB8AC3E}">
        <p14:creationId xmlns:p14="http://schemas.microsoft.com/office/powerpoint/2010/main" val="3376101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59E4785D-BF37-D146-A0D5-640FC0189E31}" type="slidenum">
              <a:rPr lang="es-ES" smtClean="0"/>
              <a:t>9</a:t>
            </a:fld>
            <a:endParaRPr lang="es-ES"/>
          </a:p>
        </p:txBody>
      </p:sp>
    </p:spTree>
    <p:extLst>
      <p:ext uri="{BB962C8B-B14F-4D97-AF65-F5344CB8AC3E}">
        <p14:creationId xmlns:p14="http://schemas.microsoft.com/office/powerpoint/2010/main" val="1846804287"/>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775355"/>
            <a:ext cx="7772400" cy="1225021"/>
          </a:xfrm>
        </p:spPr>
        <p:txBody>
          <a:bodyPr/>
          <a:lstStyle/>
          <a:p>
            <a:r>
              <a:rPr lang="es-ES_tradnl"/>
              <a:t>Clic para editar título</a:t>
            </a:r>
            <a:endParaRPr lang="es-ES"/>
          </a:p>
        </p:txBody>
      </p:sp>
      <p:sp>
        <p:nvSpPr>
          <p:cNvPr id="3" name="Subtítulo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6DB6D81A-D57B-154B-ADE5-337A28C8B053}" type="datetimeFigureOut">
              <a:rPr lang="es-ES" smtClean="0"/>
              <a:t>15/11/2017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814BED7-C296-BF4D-956D-9228088FDA96}" type="slidenum">
              <a:rPr lang="es-ES" smtClean="0"/>
              <a:t>‹Nº›</a:t>
            </a:fld>
            <a:endParaRPr lang="es-ES"/>
          </a:p>
        </p:txBody>
      </p:sp>
    </p:spTree>
    <p:extLst>
      <p:ext uri="{BB962C8B-B14F-4D97-AF65-F5344CB8AC3E}">
        <p14:creationId xmlns:p14="http://schemas.microsoft.com/office/powerpoint/2010/main" val="250307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6DB6D81A-D57B-154B-ADE5-337A28C8B053}" type="datetimeFigureOut">
              <a:rPr lang="es-ES" smtClean="0"/>
              <a:t>15/11/2017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814BED7-C296-BF4D-956D-9228088FDA96}" type="slidenum">
              <a:rPr lang="es-ES" smtClean="0"/>
              <a:t>‹Nº›</a:t>
            </a:fld>
            <a:endParaRPr lang="es-ES"/>
          </a:p>
        </p:txBody>
      </p:sp>
    </p:spTree>
    <p:extLst>
      <p:ext uri="{BB962C8B-B14F-4D97-AF65-F5344CB8AC3E}">
        <p14:creationId xmlns:p14="http://schemas.microsoft.com/office/powerpoint/2010/main" val="3262779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190500"/>
            <a:ext cx="2057400" cy="4064000"/>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190500"/>
            <a:ext cx="6019800" cy="4064000"/>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6DB6D81A-D57B-154B-ADE5-337A28C8B053}" type="datetimeFigureOut">
              <a:rPr lang="es-ES" smtClean="0"/>
              <a:t>15/11/2017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814BED7-C296-BF4D-956D-9228088FDA96}" type="slidenum">
              <a:rPr lang="es-ES" smtClean="0"/>
              <a:t>‹Nº›</a:t>
            </a:fld>
            <a:endParaRPr lang="es-ES"/>
          </a:p>
        </p:txBody>
      </p:sp>
    </p:spTree>
    <p:extLst>
      <p:ext uri="{BB962C8B-B14F-4D97-AF65-F5344CB8AC3E}">
        <p14:creationId xmlns:p14="http://schemas.microsoft.com/office/powerpoint/2010/main" val="350611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6DB6D81A-D57B-154B-ADE5-337A28C8B053}" type="datetimeFigureOut">
              <a:rPr lang="es-ES" smtClean="0"/>
              <a:t>15/11/2017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814BED7-C296-BF4D-956D-9228088FDA96}" type="slidenum">
              <a:rPr lang="es-ES" smtClean="0"/>
              <a:t>‹Nº›</a:t>
            </a:fld>
            <a:endParaRPr lang="es-ES"/>
          </a:p>
        </p:txBody>
      </p:sp>
    </p:spTree>
    <p:extLst>
      <p:ext uri="{BB962C8B-B14F-4D97-AF65-F5344CB8AC3E}">
        <p14:creationId xmlns:p14="http://schemas.microsoft.com/office/powerpoint/2010/main" val="3004339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3672417"/>
            <a:ext cx="7772400" cy="1135063"/>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6DB6D81A-D57B-154B-ADE5-337A28C8B053}" type="datetimeFigureOut">
              <a:rPr lang="es-ES" smtClean="0"/>
              <a:t>15/11/2017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814BED7-C296-BF4D-956D-9228088FDA96}" type="slidenum">
              <a:rPr lang="es-ES" smtClean="0"/>
              <a:t>‹Nº›</a:t>
            </a:fld>
            <a:endParaRPr lang="es-ES"/>
          </a:p>
        </p:txBody>
      </p:sp>
    </p:spTree>
    <p:extLst>
      <p:ext uri="{BB962C8B-B14F-4D97-AF65-F5344CB8AC3E}">
        <p14:creationId xmlns:p14="http://schemas.microsoft.com/office/powerpoint/2010/main" val="3474009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6DB6D81A-D57B-154B-ADE5-337A28C8B053}" type="datetimeFigureOut">
              <a:rPr lang="es-ES" smtClean="0"/>
              <a:t>15/11/2017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814BED7-C296-BF4D-956D-9228088FDA96}" type="slidenum">
              <a:rPr lang="es-ES" smtClean="0"/>
              <a:t>‹Nº›</a:t>
            </a:fld>
            <a:endParaRPr lang="es-ES"/>
          </a:p>
        </p:txBody>
      </p:sp>
    </p:spTree>
    <p:extLst>
      <p:ext uri="{BB962C8B-B14F-4D97-AF65-F5344CB8AC3E}">
        <p14:creationId xmlns:p14="http://schemas.microsoft.com/office/powerpoint/2010/main" val="105456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865"/>
            <a:ext cx="8229600" cy="952500"/>
          </a:xfrm>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6DB6D81A-D57B-154B-ADE5-337A28C8B053}" type="datetimeFigureOut">
              <a:rPr lang="es-ES" smtClean="0"/>
              <a:t>15/11/2017</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814BED7-C296-BF4D-956D-9228088FDA96}" type="slidenum">
              <a:rPr lang="es-ES" smtClean="0"/>
              <a:t>‹Nº›</a:t>
            </a:fld>
            <a:endParaRPr lang="es-ES"/>
          </a:p>
        </p:txBody>
      </p:sp>
    </p:spTree>
    <p:extLst>
      <p:ext uri="{BB962C8B-B14F-4D97-AF65-F5344CB8AC3E}">
        <p14:creationId xmlns:p14="http://schemas.microsoft.com/office/powerpoint/2010/main" val="2576658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6DB6D81A-D57B-154B-ADE5-337A28C8B053}" type="datetimeFigureOut">
              <a:rPr lang="es-ES" smtClean="0"/>
              <a:t>15/11/2017</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814BED7-C296-BF4D-956D-9228088FDA96}" type="slidenum">
              <a:rPr lang="es-ES" smtClean="0"/>
              <a:t>‹Nº›</a:t>
            </a:fld>
            <a:endParaRPr lang="es-ES"/>
          </a:p>
        </p:txBody>
      </p:sp>
    </p:spTree>
    <p:extLst>
      <p:ext uri="{BB962C8B-B14F-4D97-AF65-F5344CB8AC3E}">
        <p14:creationId xmlns:p14="http://schemas.microsoft.com/office/powerpoint/2010/main" val="991685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DB6D81A-D57B-154B-ADE5-337A28C8B053}" type="datetimeFigureOut">
              <a:rPr lang="es-ES" smtClean="0"/>
              <a:t>15/11/2017</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814BED7-C296-BF4D-956D-9228088FDA96}" type="slidenum">
              <a:rPr lang="es-ES" smtClean="0"/>
              <a:t>‹Nº›</a:t>
            </a:fld>
            <a:endParaRPr lang="es-ES"/>
          </a:p>
        </p:txBody>
      </p:sp>
    </p:spTree>
    <p:extLst>
      <p:ext uri="{BB962C8B-B14F-4D97-AF65-F5344CB8AC3E}">
        <p14:creationId xmlns:p14="http://schemas.microsoft.com/office/powerpoint/2010/main" val="1643259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27542"/>
            <a:ext cx="3008313" cy="968375"/>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6DB6D81A-D57B-154B-ADE5-337A28C8B053}" type="datetimeFigureOut">
              <a:rPr lang="es-ES" smtClean="0"/>
              <a:t>15/11/2017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814BED7-C296-BF4D-956D-9228088FDA96}" type="slidenum">
              <a:rPr lang="es-ES" smtClean="0"/>
              <a:t>‹Nº›</a:t>
            </a:fld>
            <a:endParaRPr lang="es-ES"/>
          </a:p>
        </p:txBody>
      </p:sp>
    </p:spTree>
    <p:extLst>
      <p:ext uri="{BB962C8B-B14F-4D97-AF65-F5344CB8AC3E}">
        <p14:creationId xmlns:p14="http://schemas.microsoft.com/office/powerpoint/2010/main" val="2619369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000500"/>
            <a:ext cx="5486400" cy="472282"/>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6DB6D81A-D57B-154B-ADE5-337A28C8B053}" type="datetimeFigureOut">
              <a:rPr lang="es-ES" smtClean="0"/>
              <a:t>15/11/2017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814BED7-C296-BF4D-956D-9228088FDA96}" type="slidenum">
              <a:rPr lang="es-ES" smtClean="0"/>
              <a:t>‹Nº›</a:t>
            </a:fld>
            <a:endParaRPr lang="es-ES"/>
          </a:p>
        </p:txBody>
      </p:sp>
    </p:spTree>
    <p:extLst>
      <p:ext uri="{BB962C8B-B14F-4D97-AF65-F5344CB8AC3E}">
        <p14:creationId xmlns:p14="http://schemas.microsoft.com/office/powerpoint/2010/main" val="4182689324"/>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6DB6D81A-D57B-154B-ADE5-337A28C8B053}" type="datetimeFigureOut">
              <a:rPr lang="es-ES" smtClean="0"/>
              <a:t>15/11/2017</a:t>
            </a:fld>
            <a:endParaRPr lang="es-ES"/>
          </a:p>
        </p:txBody>
      </p:sp>
      <p:sp>
        <p:nvSpPr>
          <p:cNvPr id="5" name="Marcador de pie de página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E814BED7-C296-BF4D-956D-9228088FDA96}" type="slidenum">
              <a:rPr lang="es-ES" smtClean="0"/>
              <a:t>‹Nº›</a:t>
            </a:fld>
            <a:endParaRPr lang="es-ES"/>
          </a:p>
        </p:txBody>
      </p:sp>
    </p:spTree>
    <p:extLst>
      <p:ext uri="{BB962C8B-B14F-4D97-AF65-F5344CB8AC3E}">
        <p14:creationId xmlns:p14="http://schemas.microsoft.com/office/powerpoint/2010/main" val="1482162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image" Target="../media/image3.png"/>
</Relationships>

</file>

<file path=ppt/slides/_rels/slide2.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slideLayout" Target="../slideLayouts/slideLayout1.xml"/>
  <Relationship Id="rId3" Type="http://schemas.openxmlformats.org/officeDocument/2006/relationships/notesSlide" Target="../notesSlides/notesSlide2.xml"/>
  <Relationship Id="rId4" Type="http://schemas.openxmlformats.org/officeDocument/2006/relationships/image" Target="../media/image3.png"/>
  <Relationship Id="rId5" Type="http://schemas.openxmlformats.org/officeDocument/2006/relationships/oleObject" Target="../embeddings/oleObject1.bin"/>
  <Relationship Id="rId6" Type="http://schemas.openxmlformats.org/officeDocument/2006/relationships/image" Target="../media/image2.emf"/>
</Relationships>

</file>

<file path=ppt/slides/_rels/slide3.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slideLayout" Target="../slideLayouts/slideLayout1.xml"/>
  <Relationship Id="rId3" Type="http://schemas.openxmlformats.org/officeDocument/2006/relationships/notesSlide" Target="../notesSlides/notesSlide3.xml"/>
  <Relationship Id="rId4" Type="http://schemas.openxmlformats.org/officeDocument/2006/relationships/image" Target="../media/image3.png"/>
  <Relationship Id="rId5" Type="http://schemas.openxmlformats.org/officeDocument/2006/relationships/oleObject" Target="../embeddings/oleObject2.bin"/>
  <Relationship Id="rId6" Type="http://schemas.openxmlformats.org/officeDocument/2006/relationships/image" Target="../media/image4.emf"/>
</Relationships>

</file>

<file path=ppt/slides/_rels/slide4.xml.rels><?xml version="1.0" encoding="UTF-8"?>

<Relationships xmlns="http://schemas.openxmlformats.org/package/2006/relationships">
  <Relationship Id="rId1" Type="http://schemas.openxmlformats.org/officeDocument/2006/relationships/vmlDrawing" Target="../drawings/vmlDrawing3.vml"/>
  <Relationship Id="rId2" Type="http://schemas.openxmlformats.org/officeDocument/2006/relationships/slideLayout" Target="../slideLayouts/slideLayout1.xml"/>
  <Relationship Id="rId3" Type="http://schemas.openxmlformats.org/officeDocument/2006/relationships/notesSlide" Target="../notesSlides/notesSlide4.xml"/>
  <Relationship Id="rId4" Type="http://schemas.openxmlformats.org/officeDocument/2006/relationships/image" Target="../media/image3.png"/>
  <Relationship Id="rId5" Type="http://schemas.openxmlformats.org/officeDocument/2006/relationships/oleObject" Target="../embeddings/oleObject3.bin"/>
  <Relationship Id="rId6" Type="http://schemas.openxmlformats.org/officeDocument/2006/relationships/image" Target="../media/image5.emf"/>
  <Relationship Id="rId7" Type="http://schemas.openxmlformats.org/officeDocument/2006/relationships/image" Target="../media/image6.emf"/>
</Relationships>

</file>

<file path=ppt/slides/_rels/slide5.xml.rels><?xml version="1.0" encoding="UTF-8"?>

<Relationships xmlns="http://schemas.openxmlformats.org/package/2006/relationships">
  <Relationship Id="rId1" Type="http://schemas.openxmlformats.org/officeDocument/2006/relationships/vmlDrawing" Target="../drawings/vmlDrawing4.vml"/>
  <Relationship Id="rId2" Type="http://schemas.openxmlformats.org/officeDocument/2006/relationships/slideLayout" Target="../slideLayouts/slideLayout1.xml"/>
  <Relationship Id="rId3" Type="http://schemas.openxmlformats.org/officeDocument/2006/relationships/notesSlide" Target="../notesSlides/notesSlide5.xml"/>
  <Relationship Id="rId4" Type="http://schemas.openxmlformats.org/officeDocument/2006/relationships/image" Target="../media/image3.png"/>
  <Relationship Id="rId5" Type="http://schemas.openxmlformats.org/officeDocument/2006/relationships/oleObject" Target="../embeddings/oleObject4.bin"/>
  <Relationship Id="rId6" Type="http://schemas.openxmlformats.org/officeDocument/2006/relationships/image" Target="../media/image7.emf"/>
  <Relationship Id="rId7" Type="http://schemas.openxmlformats.org/officeDocument/2006/relationships/image" Target="../media/image6.emf"/>
</Relationships>

</file>

<file path=ppt/slides/_rels/slide6.xml.rels><?xml version="1.0" encoding="UTF-8"?>

<Relationships xmlns="http://schemas.openxmlformats.org/package/2006/relationships">
  <Relationship Id="rId1" Type="http://schemas.openxmlformats.org/officeDocument/2006/relationships/vmlDrawing" Target="../drawings/vmlDrawing5.vml"/>
  <Relationship Id="rId2" Type="http://schemas.openxmlformats.org/officeDocument/2006/relationships/slideLayout" Target="../slideLayouts/slideLayout1.xml"/>
  <Relationship Id="rId3" Type="http://schemas.openxmlformats.org/officeDocument/2006/relationships/notesSlide" Target="../notesSlides/notesSlide6.xml"/>
  <Relationship Id="rId4" Type="http://schemas.openxmlformats.org/officeDocument/2006/relationships/image" Target="../media/image3.png"/>
  <Relationship Id="rId5" Type="http://schemas.openxmlformats.org/officeDocument/2006/relationships/oleObject" Target="../embeddings/oleObject5.bin"/>
  <Relationship Id="rId6" Type="http://schemas.openxmlformats.org/officeDocument/2006/relationships/image" Target="../media/image8.emf"/>
  <Relationship Id="rId7" Type="http://schemas.openxmlformats.org/officeDocument/2006/relationships/image" Target="../media/image6.emf"/>
</Relationships>

</file>

<file path=ppt/slides/_rels/slide7.xml.rels><?xml version="1.0" encoding="UTF-8"?>

<Relationships xmlns="http://schemas.openxmlformats.org/package/2006/relationships">
  <Relationship Id="rId1" Type="http://schemas.openxmlformats.org/officeDocument/2006/relationships/vmlDrawing" Target="../drawings/vmlDrawing6.vml"/>
  <Relationship Id="rId2" Type="http://schemas.openxmlformats.org/officeDocument/2006/relationships/slideLayout" Target="../slideLayouts/slideLayout1.xml"/>
  <Relationship Id="rId3" Type="http://schemas.openxmlformats.org/officeDocument/2006/relationships/notesSlide" Target="../notesSlides/notesSlide7.xml"/>
  <Relationship Id="rId4" Type="http://schemas.openxmlformats.org/officeDocument/2006/relationships/image" Target="../media/image3.png"/>
  <Relationship Id="rId5" Type="http://schemas.openxmlformats.org/officeDocument/2006/relationships/oleObject" Target="../embeddings/oleObject6.bin"/>
  <Relationship Id="rId6" Type="http://schemas.openxmlformats.org/officeDocument/2006/relationships/image" Target="../media/image9.emf"/>
</Relationships>

</file>

<file path=ppt/slides/_rels/slide8.xml.rels><?xml version="1.0" encoding="UTF-8"?>

<Relationships xmlns="http://schemas.openxmlformats.org/package/2006/relationships">
  <Relationship Id="rId1" Type="http://schemas.openxmlformats.org/officeDocument/2006/relationships/vmlDrawing" Target="../drawings/vmlDrawing7.vml"/>
  <Relationship Id="rId2" Type="http://schemas.openxmlformats.org/officeDocument/2006/relationships/slideLayout" Target="../slideLayouts/slideLayout1.xml"/>
  <Relationship Id="rId3" Type="http://schemas.openxmlformats.org/officeDocument/2006/relationships/notesSlide" Target="../notesSlides/notesSlide8.xml"/>
  <Relationship Id="rId4" Type="http://schemas.openxmlformats.org/officeDocument/2006/relationships/image" Target="../media/image3.png"/>
  <Relationship Id="rId5" Type="http://schemas.openxmlformats.org/officeDocument/2006/relationships/oleObject" Target="../embeddings/oleObject7.bin"/>
  <Relationship Id="rId6" Type="http://schemas.openxmlformats.org/officeDocument/2006/relationships/image" Target="../media/image9.emf"/>
</Relationships>

</file>

<file path=ppt/slides/_rels/slide9.xml.rels><?xml version="1.0" encoding="UTF-8"?>

<Relationships xmlns="http://schemas.openxmlformats.org/package/2006/relationships">
  <Relationship Id="rId1" Type="http://schemas.openxmlformats.org/officeDocument/2006/relationships/vmlDrawing" Target="../drawings/vmlDrawing8.vml"/>
  <Relationship Id="rId2" Type="http://schemas.openxmlformats.org/officeDocument/2006/relationships/slideLayout" Target="../slideLayouts/slideLayout1.xml"/>
  <Relationship Id="rId3" Type="http://schemas.openxmlformats.org/officeDocument/2006/relationships/notesSlide" Target="../notesSlides/notesSlide9.xml"/>
  <Relationship Id="rId4" Type="http://schemas.openxmlformats.org/officeDocument/2006/relationships/image" Target="../media/image3.png"/>
  <Relationship Id="rId5" Type="http://schemas.openxmlformats.org/officeDocument/2006/relationships/oleObject" Target="../embeddings/oleObject8.bin"/>
  <Relationship Id="rId6" Type="http://schemas.openxmlformats.org/officeDocument/2006/relationships/image" Target="../media/image10.emf"/>
</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CuadroTexto 3"/>
          <p:cNvSpPr txBox="1"/>
          <p:nvPr/>
        </p:nvSpPr>
        <p:spPr>
          <a:xfrm>
            <a:off x="338328" y="1111429"/>
            <a:ext cx="8467343" cy="954107"/>
          </a:xfrm>
          <a:prstGeom prst="rect">
            <a:avLst/>
          </a:prstGeom>
          <a:noFill/>
        </p:spPr>
        <p:txBody>
          <a:bodyPr wrap="square" rtlCol="0">
            <a:spAutoFit/>
          </a:bodyPr>
          <a:lstStyle/>
          <a:p>
            <a:pPr algn="ctr"/>
            <a:r>
              <a:rPr lang="es-ES" sz="2800" b="1" dirty="0">
                <a:solidFill>
                  <a:schemeClr val="bg1"/>
                </a:solidFill>
                <a:latin typeface="Century Gothic"/>
                <a:cs typeface="Century Gothic"/>
              </a:rPr>
              <a:t>Evaluación de Satisfacción Audiencia Pública de Rendición de Cuentas</a:t>
            </a:r>
          </a:p>
        </p:txBody>
      </p:sp>
      <p:sp>
        <p:nvSpPr>
          <p:cNvPr id="5" name="Redondear rectángulo de esquina del mismo lado 4"/>
          <p:cNvSpPr/>
          <p:nvPr/>
        </p:nvSpPr>
        <p:spPr>
          <a:xfrm>
            <a:off x="2532839" y="2098718"/>
            <a:ext cx="4078323" cy="1024326"/>
          </a:xfrm>
          <a:prstGeom prst="round2Same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6" name="CuadroTexto 5"/>
          <p:cNvSpPr txBox="1"/>
          <p:nvPr/>
        </p:nvSpPr>
        <p:spPr>
          <a:xfrm>
            <a:off x="2532839" y="2372979"/>
            <a:ext cx="4082601" cy="646331"/>
          </a:xfrm>
          <a:prstGeom prst="rect">
            <a:avLst/>
          </a:prstGeom>
          <a:noFill/>
        </p:spPr>
        <p:txBody>
          <a:bodyPr wrap="square" rtlCol="0">
            <a:spAutoFit/>
          </a:bodyPr>
          <a:lstStyle/>
          <a:p>
            <a:pPr algn="ctr"/>
            <a:r>
              <a:rPr lang="es-ES" sz="3600" b="1" dirty="0">
                <a:solidFill>
                  <a:schemeClr val="bg1"/>
                </a:solidFill>
                <a:latin typeface="Century Gothic"/>
                <a:cs typeface="Century Gothic"/>
              </a:rPr>
              <a:t>Vigencia 2016</a:t>
            </a:r>
          </a:p>
        </p:txBody>
      </p:sp>
      <p:sp>
        <p:nvSpPr>
          <p:cNvPr id="7" name="CuadroTexto 6"/>
          <p:cNvSpPr txBox="1"/>
          <p:nvPr/>
        </p:nvSpPr>
        <p:spPr>
          <a:xfrm>
            <a:off x="2197221" y="3189407"/>
            <a:ext cx="4749558" cy="369332"/>
          </a:xfrm>
          <a:prstGeom prst="rect">
            <a:avLst/>
          </a:prstGeom>
          <a:noFill/>
        </p:spPr>
        <p:txBody>
          <a:bodyPr wrap="square" rtlCol="0">
            <a:spAutoFit/>
          </a:bodyPr>
          <a:lstStyle/>
          <a:p>
            <a:pPr algn="ctr"/>
            <a:r>
              <a:rPr lang="es-ES" dirty="0">
                <a:solidFill>
                  <a:srgbClr val="FFFFFF"/>
                </a:solidFill>
                <a:latin typeface="Century Gothic"/>
                <a:cs typeface="Century Gothic"/>
              </a:rPr>
              <a:t>OFICINA ASESORA DE PLANEACIÓN</a:t>
            </a:r>
          </a:p>
        </p:txBody>
      </p:sp>
    </p:spTree>
    <p:extLst>
      <p:ext uri="{BB962C8B-B14F-4D97-AF65-F5344CB8AC3E}">
        <p14:creationId xmlns:p14="http://schemas.microsoft.com/office/powerpoint/2010/main" val="2205455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9" name="CuadroTexto 8"/>
          <p:cNvSpPr txBox="1"/>
          <p:nvPr/>
        </p:nvSpPr>
        <p:spPr>
          <a:xfrm>
            <a:off x="0" y="-36576"/>
            <a:ext cx="2560319" cy="400110"/>
          </a:xfrm>
          <a:prstGeom prst="rect">
            <a:avLst/>
          </a:prstGeom>
          <a:noFill/>
        </p:spPr>
        <p:txBody>
          <a:bodyPr wrap="square" rtlCol="0">
            <a:spAutoFit/>
          </a:bodyPr>
          <a:lstStyle/>
          <a:p>
            <a:pPr algn="ctr"/>
            <a:r>
              <a:rPr lang="es-ES" sz="1000" b="1" dirty="0">
                <a:solidFill>
                  <a:schemeClr val="bg1"/>
                </a:solidFill>
                <a:latin typeface="Century Gothic"/>
                <a:cs typeface="Century Gothic"/>
              </a:rPr>
              <a:t>Evaluación de Satisfacción Audiencia Pública de Rendición de Cuentas</a:t>
            </a:r>
          </a:p>
        </p:txBody>
      </p:sp>
      <p:sp>
        <p:nvSpPr>
          <p:cNvPr id="10" name="Redondear rectángulo de esquina del mismo lado 9"/>
          <p:cNvSpPr/>
          <p:nvPr/>
        </p:nvSpPr>
        <p:spPr>
          <a:xfrm>
            <a:off x="277367" y="335746"/>
            <a:ext cx="2021863" cy="408113"/>
          </a:xfrm>
          <a:prstGeom prst="round2SameRect">
            <a:avLst>
              <a:gd name="adj1" fmla="val 28538"/>
              <a:gd name="adj2" fmla="val 0"/>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000"/>
          </a:p>
        </p:txBody>
      </p:sp>
      <p:sp>
        <p:nvSpPr>
          <p:cNvPr id="11" name="CuadroTexto 10"/>
          <p:cNvSpPr txBox="1"/>
          <p:nvPr/>
        </p:nvSpPr>
        <p:spPr>
          <a:xfrm>
            <a:off x="259079" y="350442"/>
            <a:ext cx="2021864" cy="400110"/>
          </a:xfrm>
          <a:prstGeom prst="rect">
            <a:avLst/>
          </a:prstGeom>
          <a:noFill/>
        </p:spPr>
        <p:txBody>
          <a:bodyPr wrap="square" rtlCol="0">
            <a:spAutoFit/>
          </a:bodyPr>
          <a:lstStyle/>
          <a:p>
            <a:pPr algn="ctr"/>
            <a:r>
              <a:rPr lang="es-ES" sz="2000" b="1" dirty="0">
                <a:solidFill>
                  <a:schemeClr val="bg1"/>
                </a:solidFill>
                <a:latin typeface="Century Gothic"/>
                <a:cs typeface="Century Gothic"/>
              </a:rPr>
              <a:t>Vigencia 2016</a:t>
            </a:r>
          </a:p>
        </p:txBody>
      </p:sp>
      <p:sp>
        <p:nvSpPr>
          <p:cNvPr id="13" name="CuadroTexto 12"/>
          <p:cNvSpPr txBox="1"/>
          <p:nvPr/>
        </p:nvSpPr>
        <p:spPr>
          <a:xfrm>
            <a:off x="3266849" y="1219374"/>
            <a:ext cx="2189742" cy="523220"/>
          </a:xfrm>
          <a:prstGeom prst="rect">
            <a:avLst/>
          </a:prstGeom>
          <a:noFill/>
        </p:spPr>
        <p:txBody>
          <a:bodyPr wrap="square" rtlCol="0">
            <a:spAutoFit/>
          </a:bodyPr>
          <a:lstStyle/>
          <a:p>
            <a:pPr algn="ctr"/>
            <a:r>
              <a:rPr lang="es-ES" sz="2800" b="1" dirty="0">
                <a:solidFill>
                  <a:srgbClr val="002060"/>
                </a:solidFill>
                <a:latin typeface="Century Gothic"/>
                <a:cs typeface="Century Gothic"/>
              </a:rPr>
              <a:t>Conclusión</a:t>
            </a:r>
          </a:p>
        </p:txBody>
      </p:sp>
      <p:sp>
        <p:nvSpPr>
          <p:cNvPr id="12" name="2 CuadroTexto">
            <a:extLst>
              <a:ext uri="{FF2B5EF4-FFF2-40B4-BE49-F238E27FC236}">
                <a16:creationId xmlns:a16="http://schemas.microsoft.com/office/drawing/2014/main" id="{AC25A292-D83A-4391-84CA-C93C4DC765BD}"/>
              </a:ext>
            </a:extLst>
          </p:cNvPr>
          <p:cNvSpPr txBox="1"/>
          <p:nvPr/>
        </p:nvSpPr>
        <p:spPr>
          <a:xfrm>
            <a:off x="767336" y="2002636"/>
            <a:ext cx="7900875" cy="1754326"/>
          </a:xfrm>
          <a:prstGeom prst="rect">
            <a:avLst/>
          </a:prstGeom>
          <a:noFill/>
        </p:spPr>
        <p:txBody>
          <a:bodyPr wrap="square" rtlCol="0">
            <a:spAutoFit/>
          </a:bodyPr>
          <a:lstStyle/>
          <a:p>
            <a:pPr algn="just"/>
            <a:r>
              <a:rPr lang="es-CO" sz="1200" dirty="0">
                <a:latin typeface="Century Gothic" panose="020B0502020202020204" pitchFamily="34" charset="0"/>
              </a:rPr>
              <a:t>La satisfacción en general de la ciudadanía frente a la Audiencia Pública de Rendición de cuentas es de 98% en promedio, teniendo en cuenta que los asistentes al evento consideraron que:</a:t>
            </a:r>
          </a:p>
          <a:p>
            <a:pPr algn="just"/>
            <a:endParaRPr lang="es-CO" sz="1200" dirty="0">
              <a:latin typeface="Century Gothic" panose="020B0502020202020204" pitchFamily="34" charset="0"/>
            </a:endParaRPr>
          </a:p>
          <a:p>
            <a:pPr marL="171450" indent="-171450" algn="just">
              <a:buFont typeface="Arial" panose="020B0604020202020204" pitchFamily="34" charset="0"/>
              <a:buChar char="•"/>
            </a:pPr>
            <a:r>
              <a:rPr lang="es-CO" sz="1200" dirty="0">
                <a:latin typeface="Century Gothic" panose="020B0502020202020204" pitchFamily="34" charset="0"/>
              </a:rPr>
              <a:t>Los temas tratados durante el evento fueron de interés general y de suficiente contenido.</a:t>
            </a:r>
          </a:p>
          <a:p>
            <a:pPr marL="171450" indent="-171450" algn="just">
              <a:buFont typeface="Arial" panose="020B0604020202020204" pitchFamily="34" charset="0"/>
              <a:buChar char="•"/>
            </a:pPr>
            <a:r>
              <a:rPr lang="es-CO" sz="1200" dirty="0">
                <a:latin typeface="Century Gothic" panose="020B0502020202020204" pitchFamily="34" charset="0"/>
              </a:rPr>
              <a:t>La exposición de los temas tratados fue realizada de manera clara.</a:t>
            </a:r>
          </a:p>
          <a:p>
            <a:pPr marL="171450" indent="-171450" algn="just">
              <a:buFont typeface="Arial" panose="020B0604020202020204" pitchFamily="34" charset="0"/>
              <a:buChar char="•"/>
            </a:pPr>
            <a:r>
              <a:rPr lang="es-CO" sz="1200" dirty="0">
                <a:latin typeface="Century Gothic" panose="020B0502020202020204" pitchFamily="34" charset="0"/>
              </a:rPr>
              <a:t>La oportunidad de los asistentes inscritos para opinar durante la audiencia fue igual.</a:t>
            </a:r>
          </a:p>
          <a:p>
            <a:pPr marL="171450" indent="-171450" algn="just">
              <a:buFont typeface="Arial" panose="020B0604020202020204" pitchFamily="34" charset="0"/>
              <a:buChar char="•"/>
            </a:pPr>
            <a:r>
              <a:rPr lang="es-CO" sz="1200" dirty="0">
                <a:latin typeface="Century Gothic" panose="020B0502020202020204" pitchFamily="34" charset="0"/>
              </a:rPr>
              <a:t>La audiencia sirvió de espacio para la participación ciudadana en la vigilancia de la gestión pública de manera amplia.</a:t>
            </a:r>
          </a:p>
          <a:p>
            <a:pPr marL="171450" indent="-171450" algn="just">
              <a:buFont typeface="Arial" panose="020B0604020202020204" pitchFamily="34" charset="0"/>
              <a:buChar char="•"/>
            </a:pPr>
            <a:r>
              <a:rPr lang="es-CO" sz="1200" dirty="0">
                <a:latin typeface="Century Gothic" panose="020B0502020202020204" pitchFamily="34" charset="0"/>
              </a:rPr>
              <a:t>Participarían en otra Audiencia.</a:t>
            </a:r>
          </a:p>
        </p:txBody>
      </p:sp>
    </p:spTree>
    <p:extLst>
      <p:ext uri="{BB962C8B-B14F-4D97-AF65-F5344CB8AC3E}">
        <p14:creationId xmlns:p14="http://schemas.microsoft.com/office/powerpoint/2010/main" val="2328391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9" name="CuadroTexto 8"/>
          <p:cNvSpPr txBox="1"/>
          <p:nvPr/>
        </p:nvSpPr>
        <p:spPr>
          <a:xfrm>
            <a:off x="0" y="-36576"/>
            <a:ext cx="2560319" cy="400110"/>
          </a:xfrm>
          <a:prstGeom prst="rect">
            <a:avLst/>
          </a:prstGeom>
          <a:noFill/>
        </p:spPr>
        <p:txBody>
          <a:bodyPr wrap="square" rtlCol="0">
            <a:spAutoFit/>
          </a:bodyPr>
          <a:lstStyle/>
          <a:p>
            <a:pPr algn="ctr"/>
            <a:r>
              <a:rPr lang="es-ES" sz="1000" b="1" dirty="0">
                <a:solidFill>
                  <a:schemeClr val="bg1"/>
                </a:solidFill>
                <a:latin typeface="Century Gothic"/>
                <a:cs typeface="Century Gothic"/>
              </a:rPr>
              <a:t>Evaluación de Satisfacción Audiencia Pública de Rendición de Cuentas</a:t>
            </a:r>
          </a:p>
        </p:txBody>
      </p:sp>
      <p:sp>
        <p:nvSpPr>
          <p:cNvPr id="10" name="Redondear rectángulo de esquina del mismo lado 9"/>
          <p:cNvSpPr/>
          <p:nvPr/>
        </p:nvSpPr>
        <p:spPr>
          <a:xfrm>
            <a:off x="277367" y="335746"/>
            <a:ext cx="2021863" cy="408113"/>
          </a:xfrm>
          <a:prstGeom prst="round2SameRect">
            <a:avLst>
              <a:gd name="adj1" fmla="val 28538"/>
              <a:gd name="adj2" fmla="val 0"/>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000"/>
          </a:p>
        </p:txBody>
      </p:sp>
      <p:sp>
        <p:nvSpPr>
          <p:cNvPr id="11" name="CuadroTexto 10"/>
          <p:cNvSpPr txBox="1"/>
          <p:nvPr/>
        </p:nvSpPr>
        <p:spPr>
          <a:xfrm>
            <a:off x="259079" y="350442"/>
            <a:ext cx="2021864" cy="400110"/>
          </a:xfrm>
          <a:prstGeom prst="rect">
            <a:avLst/>
          </a:prstGeom>
          <a:noFill/>
        </p:spPr>
        <p:txBody>
          <a:bodyPr wrap="square" rtlCol="0">
            <a:spAutoFit/>
          </a:bodyPr>
          <a:lstStyle/>
          <a:p>
            <a:pPr algn="ctr"/>
            <a:r>
              <a:rPr lang="es-ES" sz="2000" b="1" dirty="0">
                <a:solidFill>
                  <a:schemeClr val="bg1"/>
                </a:solidFill>
                <a:latin typeface="Century Gothic"/>
                <a:cs typeface="Century Gothic"/>
              </a:rPr>
              <a:t>Vigencia 2016</a:t>
            </a:r>
          </a:p>
        </p:txBody>
      </p:sp>
      <p:sp>
        <p:nvSpPr>
          <p:cNvPr id="13" name="CuadroTexto 12"/>
          <p:cNvSpPr txBox="1"/>
          <p:nvPr/>
        </p:nvSpPr>
        <p:spPr>
          <a:xfrm>
            <a:off x="6082748" y="220640"/>
            <a:ext cx="2872417" cy="369332"/>
          </a:xfrm>
          <a:prstGeom prst="rect">
            <a:avLst/>
          </a:prstGeom>
          <a:noFill/>
        </p:spPr>
        <p:txBody>
          <a:bodyPr wrap="square" rtlCol="0">
            <a:spAutoFit/>
          </a:bodyPr>
          <a:lstStyle/>
          <a:p>
            <a:pPr algn="ctr"/>
            <a:r>
              <a:rPr lang="es-ES" b="1" dirty="0">
                <a:solidFill>
                  <a:schemeClr val="bg1"/>
                </a:solidFill>
                <a:latin typeface="Century Gothic"/>
                <a:cs typeface="Century Gothic"/>
              </a:rPr>
              <a:t>Método de Evaluación</a:t>
            </a:r>
          </a:p>
        </p:txBody>
      </p:sp>
      <p:sp>
        <p:nvSpPr>
          <p:cNvPr id="12" name="2 CuadroTexto">
            <a:extLst>
              <a:ext uri="{FF2B5EF4-FFF2-40B4-BE49-F238E27FC236}">
                <a16:creationId xmlns:a16="http://schemas.microsoft.com/office/drawing/2014/main" id="{AC25A292-D83A-4391-84CA-C93C4DC765BD}"/>
              </a:ext>
            </a:extLst>
          </p:cNvPr>
          <p:cNvSpPr txBox="1"/>
          <p:nvPr/>
        </p:nvSpPr>
        <p:spPr>
          <a:xfrm>
            <a:off x="621562" y="1190492"/>
            <a:ext cx="7900875" cy="400110"/>
          </a:xfrm>
          <a:prstGeom prst="rect">
            <a:avLst/>
          </a:prstGeom>
          <a:noFill/>
        </p:spPr>
        <p:txBody>
          <a:bodyPr wrap="square" rtlCol="0">
            <a:spAutoFit/>
          </a:bodyPr>
          <a:lstStyle/>
          <a:p>
            <a:pPr algn="ctr"/>
            <a:r>
              <a:rPr lang="es-CO" sz="2000" b="1" dirty="0">
                <a:solidFill>
                  <a:srgbClr val="002060"/>
                </a:solidFill>
                <a:latin typeface="Century Gothic" panose="020B0502020202020204" pitchFamily="34" charset="0"/>
              </a:rPr>
              <a:t>¿Cómo se evaluaron los resultados de la encuesta?</a:t>
            </a:r>
          </a:p>
        </p:txBody>
      </p:sp>
      <p:graphicFrame>
        <p:nvGraphicFramePr>
          <p:cNvPr id="4" name="Objeto 3">
            <a:extLst>
              <a:ext uri="{FF2B5EF4-FFF2-40B4-BE49-F238E27FC236}">
                <a16:creationId xmlns:a16="http://schemas.microsoft.com/office/drawing/2014/main" id="{E10F48E4-DD52-4296-826E-884AF1A55E26}"/>
              </a:ext>
            </a:extLst>
          </p:cNvPr>
          <p:cNvGraphicFramePr>
            <a:graphicFrameLocks noChangeAspect="1"/>
          </p:cNvGraphicFramePr>
          <p:nvPr>
            <p:extLst>
              <p:ext uri="{D42A27DB-BD31-4B8C-83A1-F6EECF244321}">
                <p14:modId xmlns:p14="http://schemas.microsoft.com/office/powerpoint/2010/main" val="21137110"/>
              </p:ext>
            </p:extLst>
          </p:nvPr>
        </p:nvGraphicFramePr>
        <p:xfrm>
          <a:off x="2746540" y="1874154"/>
          <a:ext cx="3650920" cy="1595481"/>
        </p:xfrm>
        <a:graphic>
          <a:graphicData uri="http://schemas.openxmlformats.org/presentationml/2006/ole">
            <mc:AlternateContent xmlns:mc="http://schemas.openxmlformats.org/markup-compatibility/2006">
              <mc:Choice xmlns:v="urn:schemas-microsoft-com:vml" Requires="v">
                <p:oleObj spid="_x0000_s1033" name="Worksheet" r:id="rId5" imgW="2419439" imgH="1057205" progId="Excel.Sheet.12">
                  <p:embed/>
                </p:oleObj>
              </mc:Choice>
              <mc:Fallback>
                <p:oleObj name="Worksheet" r:id="rId5" imgW="2419439" imgH="1057205" progId="Excel.Sheet.12">
                  <p:embed/>
                  <p:pic>
                    <p:nvPicPr>
                      <p:cNvPr id="0" name=""/>
                      <p:cNvPicPr/>
                      <p:nvPr/>
                    </p:nvPicPr>
                    <p:blipFill>
                      <a:blip r:embed="rId6"/>
                      <a:stretch>
                        <a:fillRect/>
                      </a:stretch>
                    </p:blipFill>
                    <p:spPr>
                      <a:xfrm>
                        <a:off x="2746540" y="1874154"/>
                        <a:ext cx="3650920" cy="1595481"/>
                      </a:xfrm>
                      <a:prstGeom prst="rect">
                        <a:avLst/>
                      </a:prstGeom>
                    </p:spPr>
                  </p:pic>
                </p:oleObj>
              </mc:Fallback>
            </mc:AlternateContent>
          </a:graphicData>
        </a:graphic>
      </p:graphicFrame>
      <p:sp>
        <p:nvSpPr>
          <p:cNvPr id="14" name="2 CuadroTexto">
            <a:extLst>
              <a:ext uri="{FF2B5EF4-FFF2-40B4-BE49-F238E27FC236}">
                <a16:creationId xmlns:a16="http://schemas.microsoft.com/office/drawing/2014/main" id="{DFC007E3-388C-4706-9120-D05AAD3DEC99}"/>
              </a:ext>
            </a:extLst>
          </p:cNvPr>
          <p:cNvSpPr txBox="1"/>
          <p:nvPr/>
        </p:nvSpPr>
        <p:spPr>
          <a:xfrm>
            <a:off x="621562" y="3977266"/>
            <a:ext cx="7900875" cy="461665"/>
          </a:xfrm>
          <a:prstGeom prst="rect">
            <a:avLst/>
          </a:prstGeom>
          <a:noFill/>
        </p:spPr>
        <p:txBody>
          <a:bodyPr wrap="square" rtlCol="0">
            <a:spAutoFit/>
          </a:bodyPr>
          <a:lstStyle/>
          <a:p>
            <a:pPr algn="ctr"/>
            <a:r>
              <a:rPr lang="es-CO" sz="1200" dirty="0">
                <a:latin typeface="Century Gothic" panose="020B0502020202020204" pitchFamily="34" charset="0"/>
              </a:rPr>
              <a:t>Durante la evaluación de la encuesta se le dio una calificación de satisfacción de acuerdo al procentaje de respuesta positiva dada por los encuestados.</a:t>
            </a:r>
          </a:p>
        </p:txBody>
      </p:sp>
    </p:spTree>
    <p:extLst>
      <p:ext uri="{BB962C8B-B14F-4D97-AF65-F5344CB8AC3E}">
        <p14:creationId xmlns:p14="http://schemas.microsoft.com/office/powerpoint/2010/main" val="2371660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9" name="CuadroTexto 8"/>
          <p:cNvSpPr txBox="1"/>
          <p:nvPr/>
        </p:nvSpPr>
        <p:spPr>
          <a:xfrm>
            <a:off x="0" y="-36576"/>
            <a:ext cx="2560319" cy="400110"/>
          </a:xfrm>
          <a:prstGeom prst="rect">
            <a:avLst/>
          </a:prstGeom>
          <a:noFill/>
        </p:spPr>
        <p:txBody>
          <a:bodyPr wrap="square" rtlCol="0">
            <a:spAutoFit/>
          </a:bodyPr>
          <a:lstStyle/>
          <a:p>
            <a:pPr algn="ctr"/>
            <a:r>
              <a:rPr lang="es-ES" sz="1000" b="1" dirty="0">
                <a:solidFill>
                  <a:schemeClr val="bg1"/>
                </a:solidFill>
                <a:latin typeface="Century Gothic"/>
                <a:cs typeface="Century Gothic"/>
              </a:rPr>
              <a:t>Evaluación de Satisfacción Audiencia Pública de Rendición de Cuentas</a:t>
            </a:r>
          </a:p>
        </p:txBody>
      </p:sp>
      <p:sp>
        <p:nvSpPr>
          <p:cNvPr id="10" name="Redondear rectángulo de esquina del mismo lado 9"/>
          <p:cNvSpPr/>
          <p:nvPr/>
        </p:nvSpPr>
        <p:spPr>
          <a:xfrm>
            <a:off x="277367" y="335746"/>
            <a:ext cx="2021863" cy="408113"/>
          </a:xfrm>
          <a:prstGeom prst="round2SameRect">
            <a:avLst>
              <a:gd name="adj1" fmla="val 28538"/>
              <a:gd name="adj2" fmla="val 0"/>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000"/>
          </a:p>
        </p:txBody>
      </p:sp>
      <p:sp>
        <p:nvSpPr>
          <p:cNvPr id="11" name="CuadroTexto 10"/>
          <p:cNvSpPr txBox="1"/>
          <p:nvPr/>
        </p:nvSpPr>
        <p:spPr>
          <a:xfrm>
            <a:off x="259079" y="350442"/>
            <a:ext cx="2021864" cy="400110"/>
          </a:xfrm>
          <a:prstGeom prst="rect">
            <a:avLst/>
          </a:prstGeom>
          <a:noFill/>
        </p:spPr>
        <p:txBody>
          <a:bodyPr wrap="square" rtlCol="0">
            <a:spAutoFit/>
          </a:bodyPr>
          <a:lstStyle/>
          <a:p>
            <a:pPr algn="ctr"/>
            <a:r>
              <a:rPr lang="es-ES" sz="2000" b="1" dirty="0">
                <a:solidFill>
                  <a:schemeClr val="bg1"/>
                </a:solidFill>
                <a:latin typeface="Century Gothic"/>
                <a:cs typeface="Century Gothic"/>
              </a:rPr>
              <a:t>Vigencia 2016</a:t>
            </a:r>
          </a:p>
        </p:txBody>
      </p:sp>
      <p:sp>
        <p:nvSpPr>
          <p:cNvPr id="13" name="CuadroTexto 12"/>
          <p:cNvSpPr txBox="1"/>
          <p:nvPr/>
        </p:nvSpPr>
        <p:spPr>
          <a:xfrm>
            <a:off x="6765423" y="220640"/>
            <a:ext cx="2189742" cy="369332"/>
          </a:xfrm>
          <a:prstGeom prst="rect">
            <a:avLst/>
          </a:prstGeom>
          <a:noFill/>
        </p:spPr>
        <p:txBody>
          <a:bodyPr wrap="square" rtlCol="0">
            <a:spAutoFit/>
          </a:bodyPr>
          <a:lstStyle/>
          <a:p>
            <a:pPr algn="ctr"/>
            <a:r>
              <a:rPr lang="es-ES" b="1" dirty="0">
                <a:solidFill>
                  <a:schemeClr val="bg1"/>
                </a:solidFill>
                <a:latin typeface="Century Gothic"/>
                <a:cs typeface="Century Gothic"/>
              </a:rPr>
              <a:t>Pregunta No. 1</a:t>
            </a:r>
          </a:p>
        </p:txBody>
      </p:sp>
      <p:sp>
        <p:nvSpPr>
          <p:cNvPr id="7" name="2 CuadroTexto">
            <a:extLst>
              <a:ext uri="{FF2B5EF4-FFF2-40B4-BE49-F238E27FC236}">
                <a16:creationId xmlns:a16="http://schemas.microsoft.com/office/drawing/2014/main" id="{7861651A-81A5-4F09-94BC-E3E86F4AB2D8}"/>
              </a:ext>
            </a:extLst>
          </p:cNvPr>
          <p:cNvSpPr txBox="1"/>
          <p:nvPr/>
        </p:nvSpPr>
        <p:spPr>
          <a:xfrm>
            <a:off x="504933" y="1137570"/>
            <a:ext cx="7900875" cy="400110"/>
          </a:xfrm>
          <a:prstGeom prst="rect">
            <a:avLst/>
          </a:prstGeom>
          <a:noFill/>
        </p:spPr>
        <p:txBody>
          <a:bodyPr wrap="square" rtlCol="0">
            <a:spAutoFit/>
          </a:bodyPr>
          <a:lstStyle/>
          <a:p>
            <a:pPr algn="ctr"/>
            <a:r>
              <a:rPr lang="es-CO" sz="2000" b="1" dirty="0">
                <a:solidFill>
                  <a:srgbClr val="002060"/>
                </a:solidFill>
                <a:latin typeface="Century Gothic" panose="020B0502020202020204" pitchFamily="34" charset="0"/>
              </a:rPr>
              <a:t>¿Cómo se enteró de la realización de la  Audiencia Pública?</a:t>
            </a:r>
          </a:p>
        </p:txBody>
      </p:sp>
      <p:graphicFrame>
        <p:nvGraphicFramePr>
          <p:cNvPr id="2" name="Objeto 1">
            <a:extLst>
              <a:ext uri="{FF2B5EF4-FFF2-40B4-BE49-F238E27FC236}">
                <a16:creationId xmlns:a16="http://schemas.microsoft.com/office/drawing/2014/main" id="{A4489382-952D-4822-92FE-4F5C3D200DFF}"/>
              </a:ext>
            </a:extLst>
          </p:cNvPr>
          <p:cNvGraphicFramePr>
            <a:graphicFrameLocks noChangeAspect="1"/>
          </p:cNvGraphicFramePr>
          <p:nvPr/>
        </p:nvGraphicFramePr>
        <p:xfrm>
          <a:off x="1289626" y="1789251"/>
          <a:ext cx="6011288" cy="1856890"/>
        </p:xfrm>
        <a:graphic>
          <a:graphicData uri="http://schemas.openxmlformats.org/presentationml/2006/ole">
            <mc:AlternateContent xmlns:mc="http://schemas.openxmlformats.org/markup-compatibility/2006">
              <mc:Choice xmlns:v="urn:schemas-microsoft-com:vml" Requires="v">
                <p:oleObj spid="_x0000_s3078" name="Worksheet" r:id="rId5" imgW="5457701" imgH="1685995" progId="Excel.Sheet.12">
                  <p:embed/>
                </p:oleObj>
              </mc:Choice>
              <mc:Fallback>
                <p:oleObj name="Worksheet" r:id="rId5" imgW="5457701" imgH="1685995" progId="Excel.Sheet.12">
                  <p:embed/>
                  <p:pic>
                    <p:nvPicPr>
                      <p:cNvPr id="2" name="Objeto 1">
                        <a:extLst>
                          <a:ext uri="{FF2B5EF4-FFF2-40B4-BE49-F238E27FC236}">
                            <a16:creationId xmlns:a16="http://schemas.microsoft.com/office/drawing/2014/main" id="{A4489382-952D-4822-92FE-4F5C3D200DFF}"/>
                          </a:ext>
                        </a:extLst>
                      </p:cNvPr>
                      <p:cNvPicPr/>
                      <p:nvPr/>
                    </p:nvPicPr>
                    <p:blipFill>
                      <a:blip r:embed="rId6"/>
                      <a:stretch>
                        <a:fillRect/>
                      </a:stretch>
                    </p:blipFill>
                    <p:spPr>
                      <a:xfrm>
                        <a:off x="1289626" y="1789251"/>
                        <a:ext cx="6011288" cy="1856890"/>
                      </a:xfrm>
                      <a:prstGeom prst="rect">
                        <a:avLst/>
                      </a:prstGeom>
                    </p:spPr>
                  </p:pic>
                </p:oleObj>
              </mc:Fallback>
            </mc:AlternateContent>
          </a:graphicData>
        </a:graphic>
      </p:graphicFrame>
      <p:sp>
        <p:nvSpPr>
          <p:cNvPr id="12" name="2 CuadroTexto">
            <a:extLst>
              <a:ext uri="{FF2B5EF4-FFF2-40B4-BE49-F238E27FC236}">
                <a16:creationId xmlns:a16="http://schemas.microsoft.com/office/drawing/2014/main" id="{AC25A292-D83A-4391-84CA-C93C4DC765BD}"/>
              </a:ext>
            </a:extLst>
          </p:cNvPr>
          <p:cNvSpPr txBox="1"/>
          <p:nvPr/>
        </p:nvSpPr>
        <p:spPr>
          <a:xfrm>
            <a:off x="621562" y="3977266"/>
            <a:ext cx="7900875" cy="646331"/>
          </a:xfrm>
          <a:prstGeom prst="rect">
            <a:avLst/>
          </a:prstGeom>
          <a:noFill/>
        </p:spPr>
        <p:txBody>
          <a:bodyPr wrap="square" rtlCol="0">
            <a:spAutoFit/>
          </a:bodyPr>
          <a:lstStyle/>
          <a:p>
            <a:pPr algn="ctr"/>
            <a:r>
              <a:rPr lang="es-CO" sz="1200" dirty="0">
                <a:latin typeface="Century Gothic" panose="020B0502020202020204" pitchFamily="34" charset="0"/>
              </a:rPr>
              <a:t>El 77% de los asistentes a la Audiencia Pública de Rendición de Cuentas se enteraron de la realización de la misma a través de invitación directa, mientras el 12% lo hicieron a través de pagina web y el 7% a través de boletín.</a:t>
            </a:r>
          </a:p>
        </p:txBody>
      </p:sp>
    </p:spTree>
    <p:extLst>
      <p:ext uri="{BB962C8B-B14F-4D97-AF65-F5344CB8AC3E}">
        <p14:creationId xmlns:p14="http://schemas.microsoft.com/office/powerpoint/2010/main" val="3253560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9" name="CuadroTexto 8"/>
          <p:cNvSpPr txBox="1"/>
          <p:nvPr/>
        </p:nvSpPr>
        <p:spPr>
          <a:xfrm>
            <a:off x="0" y="-36576"/>
            <a:ext cx="2560319" cy="400110"/>
          </a:xfrm>
          <a:prstGeom prst="rect">
            <a:avLst/>
          </a:prstGeom>
          <a:noFill/>
        </p:spPr>
        <p:txBody>
          <a:bodyPr wrap="square" rtlCol="0">
            <a:spAutoFit/>
          </a:bodyPr>
          <a:lstStyle/>
          <a:p>
            <a:pPr algn="ctr"/>
            <a:r>
              <a:rPr lang="es-ES" sz="1000" b="1" dirty="0">
                <a:solidFill>
                  <a:schemeClr val="bg1"/>
                </a:solidFill>
                <a:latin typeface="Century Gothic"/>
                <a:cs typeface="Century Gothic"/>
              </a:rPr>
              <a:t>Evaluación de Satisfacción Audiencia Pública de Rendición de Cuentas</a:t>
            </a:r>
          </a:p>
        </p:txBody>
      </p:sp>
      <p:sp>
        <p:nvSpPr>
          <p:cNvPr id="10" name="Redondear rectángulo de esquina del mismo lado 9"/>
          <p:cNvSpPr/>
          <p:nvPr/>
        </p:nvSpPr>
        <p:spPr>
          <a:xfrm>
            <a:off x="277367" y="335746"/>
            <a:ext cx="2021863" cy="408113"/>
          </a:xfrm>
          <a:prstGeom prst="round2SameRect">
            <a:avLst>
              <a:gd name="adj1" fmla="val 28538"/>
              <a:gd name="adj2" fmla="val 0"/>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000"/>
          </a:p>
        </p:txBody>
      </p:sp>
      <p:sp>
        <p:nvSpPr>
          <p:cNvPr id="11" name="CuadroTexto 10"/>
          <p:cNvSpPr txBox="1"/>
          <p:nvPr/>
        </p:nvSpPr>
        <p:spPr>
          <a:xfrm>
            <a:off x="259079" y="350442"/>
            <a:ext cx="2021864" cy="400110"/>
          </a:xfrm>
          <a:prstGeom prst="rect">
            <a:avLst/>
          </a:prstGeom>
          <a:noFill/>
        </p:spPr>
        <p:txBody>
          <a:bodyPr wrap="square" rtlCol="0">
            <a:spAutoFit/>
          </a:bodyPr>
          <a:lstStyle/>
          <a:p>
            <a:pPr algn="ctr"/>
            <a:r>
              <a:rPr lang="es-ES" sz="2000" b="1" dirty="0">
                <a:solidFill>
                  <a:schemeClr val="bg1"/>
                </a:solidFill>
                <a:latin typeface="Century Gothic"/>
                <a:cs typeface="Century Gothic"/>
              </a:rPr>
              <a:t>Vigencia 2016</a:t>
            </a:r>
          </a:p>
        </p:txBody>
      </p:sp>
      <p:sp>
        <p:nvSpPr>
          <p:cNvPr id="13" name="CuadroTexto 12"/>
          <p:cNvSpPr txBox="1"/>
          <p:nvPr/>
        </p:nvSpPr>
        <p:spPr>
          <a:xfrm>
            <a:off x="6765423" y="220640"/>
            <a:ext cx="2189742" cy="369332"/>
          </a:xfrm>
          <a:prstGeom prst="rect">
            <a:avLst/>
          </a:prstGeom>
          <a:noFill/>
        </p:spPr>
        <p:txBody>
          <a:bodyPr wrap="square" rtlCol="0">
            <a:spAutoFit/>
          </a:bodyPr>
          <a:lstStyle/>
          <a:p>
            <a:pPr algn="ctr"/>
            <a:r>
              <a:rPr lang="es-ES" b="1" dirty="0">
                <a:solidFill>
                  <a:schemeClr val="bg1"/>
                </a:solidFill>
                <a:latin typeface="Century Gothic"/>
                <a:cs typeface="Century Gothic"/>
              </a:rPr>
              <a:t>Pregunta No. 2</a:t>
            </a:r>
          </a:p>
        </p:txBody>
      </p:sp>
      <p:sp>
        <p:nvSpPr>
          <p:cNvPr id="7" name="2 CuadroTexto">
            <a:extLst>
              <a:ext uri="{FF2B5EF4-FFF2-40B4-BE49-F238E27FC236}">
                <a16:creationId xmlns:a16="http://schemas.microsoft.com/office/drawing/2014/main" id="{7861651A-81A5-4F09-94BC-E3E86F4AB2D8}"/>
              </a:ext>
            </a:extLst>
          </p:cNvPr>
          <p:cNvSpPr txBox="1"/>
          <p:nvPr/>
        </p:nvSpPr>
        <p:spPr>
          <a:xfrm>
            <a:off x="504933" y="938613"/>
            <a:ext cx="7900875" cy="707886"/>
          </a:xfrm>
          <a:prstGeom prst="rect">
            <a:avLst/>
          </a:prstGeom>
          <a:noFill/>
        </p:spPr>
        <p:txBody>
          <a:bodyPr wrap="square" rtlCol="0">
            <a:spAutoFit/>
          </a:bodyPr>
          <a:lstStyle/>
          <a:p>
            <a:pPr algn="ctr"/>
            <a:r>
              <a:rPr lang="es-CO" sz="2000" b="1" dirty="0">
                <a:solidFill>
                  <a:srgbClr val="002060"/>
                </a:solidFill>
                <a:latin typeface="Century Gothic" panose="020B0502020202020204" pitchFamily="34" charset="0"/>
              </a:rPr>
              <a:t>En cuanto a los temas tratados en el evento considera que fueron:</a:t>
            </a:r>
          </a:p>
        </p:txBody>
      </p:sp>
      <p:sp>
        <p:nvSpPr>
          <p:cNvPr id="12" name="2 CuadroTexto">
            <a:extLst>
              <a:ext uri="{FF2B5EF4-FFF2-40B4-BE49-F238E27FC236}">
                <a16:creationId xmlns:a16="http://schemas.microsoft.com/office/drawing/2014/main" id="{AC25A292-D83A-4391-84CA-C93C4DC765BD}"/>
              </a:ext>
            </a:extLst>
          </p:cNvPr>
          <p:cNvSpPr txBox="1"/>
          <p:nvPr/>
        </p:nvSpPr>
        <p:spPr>
          <a:xfrm>
            <a:off x="3378200" y="3301870"/>
            <a:ext cx="5143499" cy="1569660"/>
          </a:xfrm>
          <a:prstGeom prst="rect">
            <a:avLst/>
          </a:prstGeom>
          <a:noFill/>
        </p:spPr>
        <p:txBody>
          <a:bodyPr wrap="square" rtlCol="0">
            <a:spAutoFit/>
          </a:bodyPr>
          <a:lstStyle/>
          <a:p>
            <a:pPr algn="just"/>
            <a:r>
              <a:rPr lang="es-CO" sz="1200" dirty="0">
                <a:latin typeface="Century Gothic" panose="020B0502020202020204" pitchFamily="34" charset="0"/>
              </a:rPr>
              <a:t>El 91% de los asistentes a la Audiencia Pública de Rendición de Cuentas consideraron que los temas tratados durante el evento fueron de interés general, mientras que el 9% consideraron que lo temas tratados tenían suficiente contenido.</a:t>
            </a:r>
          </a:p>
          <a:p>
            <a:pPr algn="just"/>
            <a:endParaRPr lang="es-CO" sz="1200" dirty="0">
              <a:latin typeface="Century Gothic" panose="020B0502020202020204" pitchFamily="34" charset="0"/>
            </a:endParaRPr>
          </a:p>
          <a:p>
            <a:pPr algn="just"/>
            <a:r>
              <a:rPr lang="es-CO" sz="1200" dirty="0">
                <a:latin typeface="Century Gothic" panose="020B0502020202020204" pitchFamily="34" charset="0"/>
              </a:rPr>
              <a:t>Teniendo en cuenta las respuestas de éstas preguntas, la satisfacción frente los temas tratados en la audiencia se sitúa en el nivel </a:t>
            </a:r>
            <a:r>
              <a:rPr lang="es-CO" sz="1200" b="1" dirty="0">
                <a:latin typeface="Century Gothic" panose="020B0502020202020204" pitchFamily="34" charset="0"/>
              </a:rPr>
              <a:t>muy alto </a:t>
            </a:r>
            <a:r>
              <a:rPr lang="es-CO" sz="1200" dirty="0">
                <a:latin typeface="Century Gothic" panose="020B0502020202020204" pitchFamily="34" charset="0"/>
              </a:rPr>
              <a:t>con un porcentaje del </a:t>
            </a:r>
            <a:r>
              <a:rPr lang="es-CO" sz="1200" b="1" dirty="0">
                <a:latin typeface="Century Gothic" panose="020B0502020202020204" pitchFamily="34" charset="0"/>
              </a:rPr>
              <a:t>100%.</a:t>
            </a:r>
            <a:endParaRPr lang="es-CO" sz="1200" dirty="0">
              <a:latin typeface="Century Gothic" panose="020B0502020202020204" pitchFamily="34" charset="0"/>
            </a:endParaRPr>
          </a:p>
        </p:txBody>
      </p:sp>
      <p:graphicFrame>
        <p:nvGraphicFramePr>
          <p:cNvPr id="4" name="Objeto 3">
            <a:extLst>
              <a:ext uri="{FF2B5EF4-FFF2-40B4-BE49-F238E27FC236}">
                <a16:creationId xmlns:a16="http://schemas.microsoft.com/office/drawing/2014/main" id="{FD5FAA2B-7F8E-4BCE-AE79-CA50995FEC42}"/>
              </a:ext>
            </a:extLst>
          </p:cNvPr>
          <p:cNvGraphicFramePr>
            <a:graphicFrameLocks noChangeAspect="1"/>
          </p:cNvGraphicFramePr>
          <p:nvPr>
            <p:extLst>
              <p:ext uri="{D42A27DB-BD31-4B8C-83A1-F6EECF244321}">
                <p14:modId xmlns:p14="http://schemas.microsoft.com/office/powerpoint/2010/main" val="3683978190"/>
              </p:ext>
            </p:extLst>
          </p:nvPr>
        </p:nvGraphicFramePr>
        <p:xfrm>
          <a:off x="981721" y="1750975"/>
          <a:ext cx="7539979" cy="1390998"/>
        </p:xfrm>
        <a:graphic>
          <a:graphicData uri="http://schemas.openxmlformats.org/presentationml/2006/ole">
            <mc:AlternateContent xmlns:mc="http://schemas.openxmlformats.org/markup-compatibility/2006">
              <mc:Choice xmlns:v="urn:schemas-microsoft-com:vml" Requires="v">
                <p:oleObj spid="_x0000_s2055" name="Worksheet" r:id="rId5" imgW="5457701" imgH="1057205" progId="Excel.Sheet.12">
                  <p:embed/>
                </p:oleObj>
              </mc:Choice>
              <mc:Fallback>
                <p:oleObj name="Worksheet" r:id="rId5" imgW="5457701" imgH="1057205" progId="Excel.Sheet.12">
                  <p:embed/>
                  <p:pic>
                    <p:nvPicPr>
                      <p:cNvPr id="0" name=""/>
                      <p:cNvPicPr/>
                      <p:nvPr/>
                    </p:nvPicPr>
                    <p:blipFill>
                      <a:blip r:embed="rId6"/>
                      <a:stretch>
                        <a:fillRect/>
                      </a:stretch>
                    </p:blipFill>
                    <p:spPr>
                      <a:xfrm>
                        <a:off x="981721" y="1750975"/>
                        <a:ext cx="7539979" cy="1390998"/>
                      </a:xfrm>
                      <a:prstGeom prst="rect">
                        <a:avLst/>
                      </a:prstGeom>
                    </p:spPr>
                  </p:pic>
                </p:oleObj>
              </mc:Fallback>
            </mc:AlternateContent>
          </a:graphicData>
        </a:graphic>
      </p:graphicFrame>
      <p:pic>
        <p:nvPicPr>
          <p:cNvPr id="5" name="Imagen 4">
            <a:extLst>
              <a:ext uri="{FF2B5EF4-FFF2-40B4-BE49-F238E27FC236}">
                <a16:creationId xmlns:a16="http://schemas.microsoft.com/office/drawing/2014/main" id="{380BE5DF-6F45-4A9F-8D5B-A87AC90130B7}"/>
              </a:ext>
            </a:extLst>
          </p:cNvPr>
          <p:cNvPicPr>
            <a:picLocks noChangeAspect="1"/>
          </p:cNvPicPr>
          <p:nvPr/>
        </p:nvPicPr>
        <p:blipFill>
          <a:blip r:embed="rId7"/>
          <a:stretch>
            <a:fillRect/>
          </a:stretch>
        </p:blipFill>
        <p:spPr>
          <a:xfrm>
            <a:off x="981721" y="3612290"/>
            <a:ext cx="2165072" cy="948820"/>
          </a:xfrm>
          <a:prstGeom prst="rect">
            <a:avLst/>
          </a:prstGeom>
        </p:spPr>
      </p:pic>
    </p:spTree>
    <p:extLst>
      <p:ext uri="{BB962C8B-B14F-4D97-AF65-F5344CB8AC3E}">
        <p14:creationId xmlns:p14="http://schemas.microsoft.com/office/powerpoint/2010/main" val="3841058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9" name="CuadroTexto 8"/>
          <p:cNvSpPr txBox="1"/>
          <p:nvPr/>
        </p:nvSpPr>
        <p:spPr>
          <a:xfrm>
            <a:off x="0" y="-36576"/>
            <a:ext cx="2560319" cy="400110"/>
          </a:xfrm>
          <a:prstGeom prst="rect">
            <a:avLst/>
          </a:prstGeom>
          <a:noFill/>
        </p:spPr>
        <p:txBody>
          <a:bodyPr wrap="square" rtlCol="0">
            <a:spAutoFit/>
          </a:bodyPr>
          <a:lstStyle/>
          <a:p>
            <a:pPr algn="ctr"/>
            <a:r>
              <a:rPr lang="es-ES" sz="1000" b="1" dirty="0">
                <a:solidFill>
                  <a:schemeClr val="bg1"/>
                </a:solidFill>
                <a:latin typeface="Century Gothic"/>
                <a:cs typeface="Century Gothic"/>
              </a:rPr>
              <a:t>Evaluación de Satisfacción Audiencia Pública de Rendición de Cuentas</a:t>
            </a:r>
          </a:p>
        </p:txBody>
      </p:sp>
      <p:sp>
        <p:nvSpPr>
          <p:cNvPr id="10" name="Redondear rectángulo de esquina del mismo lado 9"/>
          <p:cNvSpPr/>
          <p:nvPr/>
        </p:nvSpPr>
        <p:spPr>
          <a:xfrm>
            <a:off x="277367" y="335746"/>
            <a:ext cx="2021863" cy="408113"/>
          </a:xfrm>
          <a:prstGeom prst="round2SameRect">
            <a:avLst>
              <a:gd name="adj1" fmla="val 28538"/>
              <a:gd name="adj2" fmla="val 0"/>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000"/>
          </a:p>
        </p:txBody>
      </p:sp>
      <p:sp>
        <p:nvSpPr>
          <p:cNvPr id="11" name="CuadroTexto 10"/>
          <p:cNvSpPr txBox="1"/>
          <p:nvPr/>
        </p:nvSpPr>
        <p:spPr>
          <a:xfrm>
            <a:off x="259079" y="350442"/>
            <a:ext cx="2021864" cy="400110"/>
          </a:xfrm>
          <a:prstGeom prst="rect">
            <a:avLst/>
          </a:prstGeom>
          <a:noFill/>
        </p:spPr>
        <p:txBody>
          <a:bodyPr wrap="square" rtlCol="0">
            <a:spAutoFit/>
          </a:bodyPr>
          <a:lstStyle/>
          <a:p>
            <a:pPr algn="ctr"/>
            <a:r>
              <a:rPr lang="es-ES" sz="2000" b="1" dirty="0">
                <a:solidFill>
                  <a:schemeClr val="bg1"/>
                </a:solidFill>
                <a:latin typeface="Century Gothic"/>
                <a:cs typeface="Century Gothic"/>
              </a:rPr>
              <a:t>Vigencia 2016</a:t>
            </a:r>
          </a:p>
        </p:txBody>
      </p:sp>
      <p:sp>
        <p:nvSpPr>
          <p:cNvPr id="13" name="CuadroTexto 12"/>
          <p:cNvSpPr txBox="1"/>
          <p:nvPr/>
        </p:nvSpPr>
        <p:spPr>
          <a:xfrm>
            <a:off x="6765423" y="220640"/>
            <a:ext cx="2189742" cy="369332"/>
          </a:xfrm>
          <a:prstGeom prst="rect">
            <a:avLst/>
          </a:prstGeom>
          <a:noFill/>
        </p:spPr>
        <p:txBody>
          <a:bodyPr wrap="square" rtlCol="0">
            <a:spAutoFit/>
          </a:bodyPr>
          <a:lstStyle/>
          <a:p>
            <a:pPr algn="ctr"/>
            <a:r>
              <a:rPr lang="es-ES" b="1" dirty="0">
                <a:solidFill>
                  <a:schemeClr val="bg1"/>
                </a:solidFill>
                <a:latin typeface="Century Gothic"/>
                <a:cs typeface="Century Gothic"/>
              </a:rPr>
              <a:t>Pregunta No. 3</a:t>
            </a:r>
          </a:p>
        </p:txBody>
      </p:sp>
      <p:sp>
        <p:nvSpPr>
          <p:cNvPr id="7" name="2 CuadroTexto">
            <a:extLst>
              <a:ext uri="{FF2B5EF4-FFF2-40B4-BE49-F238E27FC236}">
                <a16:creationId xmlns:a16="http://schemas.microsoft.com/office/drawing/2014/main" id="{7861651A-81A5-4F09-94BC-E3E86F4AB2D8}"/>
              </a:ext>
            </a:extLst>
          </p:cNvPr>
          <p:cNvSpPr txBox="1"/>
          <p:nvPr/>
        </p:nvSpPr>
        <p:spPr>
          <a:xfrm>
            <a:off x="504933" y="938613"/>
            <a:ext cx="7900875" cy="707886"/>
          </a:xfrm>
          <a:prstGeom prst="rect">
            <a:avLst/>
          </a:prstGeom>
          <a:noFill/>
        </p:spPr>
        <p:txBody>
          <a:bodyPr wrap="square" rtlCol="0">
            <a:spAutoFit/>
          </a:bodyPr>
          <a:lstStyle/>
          <a:p>
            <a:pPr algn="ctr"/>
            <a:r>
              <a:rPr lang="es-CO" sz="2000" b="1" dirty="0">
                <a:solidFill>
                  <a:srgbClr val="002060"/>
                </a:solidFill>
                <a:latin typeface="Century Gothic" panose="020B0502020202020204" pitchFamily="34" charset="0"/>
              </a:rPr>
              <a:t>La exposición de los temas tratados en la Audiencia Pública fue:</a:t>
            </a:r>
          </a:p>
        </p:txBody>
      </p:sp>
      <p:sp>
        <p:nvSpPr>
          <p:cNvPr id="12" name="2 CuadroTexto">
            <a:extLst>
              <a:ext uri="{FF2B5EF4-FFF2-40B4-BE49-F238E27FC236}">
                <a16:creationId xmlns:a16="http://schemas.microsoft.com/office/drawing/2014/main" id="{AC25A292-D83A-4391-84CA-C93C4DC765BD}"/>
              </a:ext>
            </a:extLst>
          </p:cNvPr>
          <p:cNvSpPr txBox="1"/>
          <p:nvPr/>
        </p:nvSpPr>
        <p:spPr>
          <a:xfrm>
            <a:off x="3505200" y="3389380"/>
            <a:ext cx="4478355" cy="1569660"/>
          </a:xfrm>
          <a:prstGeom prst="rect">
            <a:avLst/>
          </a:prstGeom>
          <a:noFill/>
        </p:spPr>
        <p:txBody>
          <a:bodyPr wrap="square" rtlCol="0">
            <a:spAutoFit/>
          </a:bodyPr>
          <a:lstStyle/>
          <a:p>
            <a:pPr algn="just"/>
            <a:r>
              <a:rPr lang="es-CO" sz="1200" dirty="0">
                <a:latin typeface="Century Gothic" panose="020B0502020202020204" pitchFamily="34" charset="0"/>
              </a:rPr>
              <a:t>El 100% de los asistentes a la Audiencia Pública de Rendición de Cuentas consideraron que los temas tratados durante el evento fueron expuestos de manera clara. Teniendo en cuenta las respuestas se concluye que la satisfacción frente a la claridad de los temas expuestos en la Audiencia se sitúa en el nivel </a:t>
            </a:r>
            <a:r>
              <a:rPr lang="es-CO" sz="1200" b="1" dirty="0">
                <a:latin typeface="Century Gothic" panose="020B0502020202020204" pitchFamily="34" charset="0"/>
              </a:rPr>
              <a:t>muy alto </a:t>
            </a:r>
            <a:r>
              <a:rPr lang="es-CO" sz="1200" dirty="0">
                <a:latin typeface="Century Gothic" panose="020B0502020202020204" pitchFamily="34" charset="0"/>
              </a:rPr>
              <a:t>con un porcentaje del </a:t>
            </a:r>
            <a:r>
              <a:rPr lang="es-CO" sz="1200" b="1" dirty="0">
                <a:latin typeface="Century Gothic" panose="020B0502020202020204" pitchFamily="34" charset="0"/>
              </a:rPr>
              <a:t>100%.</a:t>
            </a:r>
            <a:endParaRPr lang="es-CO" sz="1200" dirty="0">
              <a:latin typeface="Century Gothic" panose="020B0502020202020204" pitchFamily="34" charset="0"/>
            </a:endParaRPr>
          </a:p>
          <a:p>
            <a:pPr algn="just"/>
            <a:endParaRPr lang="es-CO" sz="1200" dirty="0">
              <a:latin typeface="Century Gothic" panose="020B0502020202020204" pitchFamily="34" charset="0"/>
            </a:endParaRPr>
          </a:p>
        </p:txBody>
      </p:sp>
      <p:graphicFrame>
        <p:nvGraphicFramePr>
          <p:cNvPr id="3" name="Objeto 2">
            <a:extLst>
              <a:ext uri="{FF2B5EF4-FFF2-40B4-BE49-F238E27FC236}">
                <a16:creationId xmlns:a16="http://schemas.microsoft.com/office/drawing/2014/main" id="{BC77517C-E173-4856-9721-EF50DC0079F8}"/>
              </a:ext>
            </a:extLst>
          </p:cNvPr>
          <p:cNvGraphicFramePr>
            <a:graphicFrameLocks noChangeAspect="1"/>
          </p:cNvGraphicFramePr>
          <p:nvPr>
            <p:extLst>
              <p:ext uri="{D42A27DB-BD31-4B8C-83A1-F6EECF244321}">
                <p14:modId xmlns:p14="http://schemas.microsoft.com/office/powerpoint/2010/main" val="3182839524"/>
              </p:ext>
            </p:extLst>
          </p:nvPr>
        </p:nvGraphicFramePr>
        <p:xfrm>
          <a:off x="1160445" y="1995140"/>
          <a:ext cx="6823110" cy="1059785"/>
        </p:xfrm>
        <a:graphic>
          <a:graphicData uri="http://schemas.openxmlformats.org/presentationml/2006/ole">
            <mc:AlternateContent xmlns:mc="http://schemas.openxmlformats.org/markup-compatibility/2006">
              <mc:Choice xmlns:v="urn:schemas-microsoft-com:vml" Requires="v">
                <p:oleObj spid="_x0000_s4103" name="Worksheet" r:id="rId5" imgW="5457701" imgH="847609" progId="Excel.Sheet.12">
                  <p:embed/>
                </p:oleObj>
              </mc:Choice>
              <mc:Fallback>
                <p:oleObj name="Worksheet" r:id="rId5" imgW="5457701" imgH="847609" progId="Excel.Sheet.12">
                  <p:embed/>
                  <p:pic>
                    <p:nvPicPr>
                      <p:cNvPr id="0" name=""/>
                      <p:cNvPicPr/>
                      <p:nvPr/>
                    </p:nvPicPr>
                    <p:blipFill>
                      <a:blip r:embed="rId6"/>
                      <a:stretch>
                        <a:fillRect/>
                      </a:stretch>
                    </p:blipFill>
                    <p:spPr>
                      <a:xfrm>
                        <a:off x="1160445" y="1995140"/>
                        <a:ext cx="6823110" cy="1059785"/>
                      </a:xfrm>
                      <a:prstGeom prst="rect">
                        <a:avLst/>
                      </a:prstGeom>
                    </p:spPr>
                  </p:pic>
                </p:oleObj>
              </mc:Fallback>
            </mc:AlternateContent>
          </a:graphicData>
        </a:graphic>
      </p:graphicFrame>
      <p:pic>
        <p:nvPicPr>
          <p:cNvPr id="14" name="Imagen 13">
            <a:extLst>
              <a:ext uri="{FF2B5EF4-FFF2-40B4-BE49-F238E27FC236}">
                <a16:creationId xmlns:a16="http://schemas.microsoft.com/office/drawing/2014/main" id="{27D81513-2D75-46AE-A197-BEA9CEE63EF9}"/>
              </a:ext>
            </a:extLst>
          </p:cNvPr>
          <p:cNvPicPr>
            <a:picLocks noChangeAspect="1"/>
          </p:cNvPicPr>
          <p:nvPr/>
        </p:nvPicPr>
        <p:blipFill>
          <a:blip r:embed="rId7"/>
          <a:stretch>
            <a:fillRect/>
          </a:stretch>
        </p:blipFill>
        <p:spPr>
          <a:xfrm>
            <a:off x="1198407" y="3680292"/>
            <a:ext cx="2165072" cy="948820"/>
          </a:xfrm>
          <a:prstGeom prst="rect">
            <a:avLst/>
          </a:prstGeom>
        </p:spPr>
      </p:pic>
    </p:spTree>
    <p:extLst>
      <p:ext uri="{BB962C8B-B14F-4D97-AF65-F5344CB8AC3E}">
        <p14:creationId xmlns:p14="http://schemas.microsoft.com/office/powerpoint/2010/main" val="577901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9" name="CuadroTexto 8"/>
          <p:cNvSpPr txBox="1"/>
          <p:nvPr/>
        </p:nvSpPr>
        <p:spPr>
          <a:xfrm>
            <a:off x="0" y="-36576"/>
            <a:ext cx="2560319" cy="400110"/>
          </a:xfrm>
          <a:prstGeom prst="rect">
            <a:avLst/>
          </a:prstGeom>
          <a:noFill/>
        </p:spPr>
        <p:txBody>
          <a:bodyPr wrap="square" rtlCol="0">
            <a:spAutoFit/>
          </a:bodyPr>
          <a:lstStyle/>
          <a:p>
            <a:pPr algn="ctr"/>
            <a:r>
              <a:rPr lang="es-ES" sz="1000" b="1" dirty="0">
                <a:solidFill>
                  <a:schemeClr val="bg1"/>
                </a:solidFill>
                <a:latin typeface="Century Gothic"/>
                <a:cs typeface="Century Gothic"/>
              </a:rPr>
              <a:t>Evaluación de Satisfacción Audiencia Pública de Rendición de Cuentas</a:t>
            </a:r>
          </a:p>
        </p:txBody>
      </p:sp>
      <p:sp>
        <p:nvSpPr>
          <p:cNvPr id="10" name="Redondear rectángulo de esquina del mismo lado 9"/>
          <p:cNvSpPr/>
          <p:nvPr/>
        </p:nvSpPr>
        <p:spPr>
          <a:xfrm>
            <a:off x="277367" y="335746"/>
            <a:ext cx="2021863" cy="408113"/>
          </a:xfrm>
          <a:prstGeom prst="round2SameRect">
            <a:avLst>
              <a:gd name="adj1" fmla="val 28538"/>
              <a:gd name="adj2" fmla="val 0"/>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000"/>
          </a:p>
        </p:txBody>
      </p:sp>
      <p:sp>
        <p:nvSpPr>
          <p:cNvPr id="11" name="CuadroTexto 10"/>
          <p:cNvSpPr txBox="1"/>
          <p:nvPr/>
        </p:nvSpPr>
        <p:spPr>
          <a:xfrm>
            <a:off x="259079" y="350442"/>
            <a:ext cx="2021864" cy="400110"/>
          </a:xfrm>
          <a:prstGeom prst="rect">
            <a:avLst/>
          </a:prstGeom>
          <a:noFill/>
        </p:spPr>
        <p:txBody>
          <a:bodyPr wrap="square" rtlCol="0">
            <a:spAutoFit/>
          </a:bodyPr>
          <a:lstStyle/>
          <a:p>
            <a:pPr algn="ctr"/>
            <a:r>
              <a:rPr lang="es-ES" sz="2000" b="1" dirty="0">
                <a:solidFill>
                  <a:schemeClr val="bg1"/>
                </a:solidFill>
                <a:latin typeface="Century Gothic"/>
                <a:cs typeface="Century Gothic"/>
              </a:rPr>
              <a:t>Vigencia 2016</a:t>
            </a:r>
          </a:p>
        </p:txBody>
      </p:sp>
      <p:sp>
        <p:nvSpPr>
          <p:cNvPr id="13" name="CuadroTexto 12"/>
          <p:cNvSpPr txBox="1"/>
          <p:nvPr/>
        </p:nvSpPr>
        <p:spPr>
          <a:xfrm>
            <a:off x="6765423" y="220640"/>
            <a:ext cx="2189742" cy="369332"/>
          </a:xfrm>
          <a:prstGeom prst="rect">
            <a:avLst/>
          </a:prstGeom>
          <a:noFill/>
        </p:spPr>
        <p:txBody>
          <a:bodyPr wrap="square" rtlCol="0">
            <a:spAutoFit/>
          </a:bodyPr>
          <a:lstStyle/>
          <a:p>
            <a:pPr algn="ctr"/>
            <a:r>
              <a:rPr lang="es-ES" b="1" dirty="0">
                <a:solidFill>
                  <a:schemeClr val="bg1"/>
                </a:solidFill>
                <a:latin typeface="Century Gothic"/>
                <a:cs typeface="Century Gothic"/>
              </a:rPr>
              <a:t>Pregunta No. 4</a:t>
            </a:r>
          </a:p>
        </p:txBody>
      </p:sp>
      <p:sp>
        <p:nvSpPr>
          <p:cNvPr id="7" name="2 CuadroTexto">
            <a:extLst>
              <a:ext uri="{FF2B5EF4-FFF2-40B4-BE49-F238E27FC236}">
                <a16:creationId xmlns:a16="http://schemas.microsoft.com/office/drawing/2014/main" id="{7861651A-81A5-4F09-94BC-E3E86F4AB2D8}"/>
              </a:ext>
            </a:extLst>
          </p:cNvPr>
          <p:cNvSpPr txBox="1"/>
          <p:nvPr/>
        </p:nvSpPr>
        <p:spPr>
          <a:xfrm>
            <a:off x="504933" y="1180214"/>
            <a:ext cx="7900875" cy="707886"/>
          </a:xfrm>
          <a:prstGeom prst="rect">
            <a:avLst/>
          </a:prstGeom>
          <a:noFill/>
        </p:spPr>
        <p:txBody>
          <a:bodyPr wrap="square" rtlCol="0">
            <a:spAutoFit/>
          </a:bodyPr>
          <a:lstStyle/>
          <a:p>
            <a:pPr algn="ctr"/>
            <a:r>
              <a:rPr lang="es-CO" sz="2000" b="1" dirty="0">
                <a:solidFill>
                  <a:srgbClr val="002060"/>
                </a:solidFill>
                <a:latin typeface="Century Gothic" panose="020B0502020202020204" pitchFamily="34" charset="0"/>
              </a:rPr>
              <a:t>La oportunidad de los asistentes inscritos para opinar durante la Audiencia Pública fue:</a:t>
            </a:r>
          </a:p>
        </p:txBody>
      </p:sp>
      <p:sp>
        <p:nvSpPr>
          <p:cNvPr id="12" name="2 CuadroTexto">
            <a:extLst>
              <a:ext uri="{FF2B5EF4-FFF2-40B4-BE49-F238E27FC236}">
                <a16:creationId xmlns:a16="http://schemas.microsoft.com/office/drawing/2014/main" id="{AC25A292-D83A-4391-84CA-C93C4DC765BD}"/>
              </a:ext>
            </a:extLst>
          </p:cNvPr>
          <p:cNvSpPr txBox="1"/>
          <p:nvPr/>
        </p:nvSpPr>
        <p:spPr>
          <a:xfrm>
            <a:off x="3810000" y="3387392"/>
            <a:ext cx="4173555" cy="1569660"/>
          </a:xfrm>
          <a:prstGeom prst="rect">
            <a:avLst/>
          </a:prstGeom>
          <a:noFill/>
        </p:spPr>
        <p:txBody>
          <a:bodyPr wrap="square" rtlCol="0">
            <a:spAutoFit/>
          </a:bodyPr>
          <a:lstStyle/>
          <a:p>
            <a:pPr algn="just"/>
            <a:r>
              <a:rPr lang="es-CO" sz="1200" dirty="0">
                <a:latin typeface="Century Gothic" panose="020B0502020202020204" pitchFamily="34" charset="0"/>
              </a:rPr>
              <a:t>El 100% de los asistentes a la Audiencia Pública de Rendición de Cuentas consideraron que la oportunidad de opinar durante el evento fue igual para todos los asistentes.</a:t>
            </a:r>
          </a:p>
          <a:p>
            <a:pPr algn="just"/>
            <a:endParaRPr lang="es-CO" sz="1200" dirty="0">
              <a:latin typeface="Century Gothic" panose="020B0502020202020204" pitchFamily="34" charset="0"/>
            </a:endParaRPr>
          </a:p>
          <a:p>
            <a:pPr algn="just"/>
            <a:r>
              <a:rPr lang="es-CO" sz="1200" dirty="0">
                <a:latin typeface="Century Gothic" panose="020B0502020202020204" pitchFamily="34" charset="0"/>
              </a:rPr>
              <a:t>Teniendo en cuenta las respuestas de éstas preguntas, la satisfacción de ésta pregunta se sitúa en el nivel </a:t>
            </a:r>
            <a:r>
              <a:rPr lang="es-CO" sz="1200" b="1" dirty="0">
                <a:latin typeface="Century Gothic" panose="020B0502020202020204" pitchFamily="34" charset="0"/>
              </a:rPr>
              <a:t>muy alto </a:t>
            </a:r>
            <a:r>
              <a:rPr lang="es-CO" sz="1200" dirty="0">
                <a:latin typeface="Century Gothic" panose="020B0502020202020204" pitchFamily="34" charset="0"/>
              </a:rPr>
              <a:t>con un porcentaje del </a:t>
            </a:r>
            <a:r>
              <a:rPr lang="es-CO" sz="1200" b="1" dirty="0">
                <a:latin typeface="Century Gothic" panose="020B0502020202020204" pitchFamily="34" charset="0"/>
              </a:rPr>
              <a:t>100%.</a:t>
            </a:r>
            <a:endParaRPr lang="es-CO" sz="1200" dirty="0">
              <a:latin typeface="Century Gothic" panose="020B0502020202020204" pitchFamily="34" charset="0"/>
            </a:endParaRPr>
          </a:p>
        </p:txBody>
      </p:sp>
      <p:graphicFrame>
        <p:nvGraphicFramePr>
          <p:cNvPr id="2" name="Objeto 1">
            <a:extLst>
              <a:ext uri="{FF2B5EF4-FFF2-40B4-BE49-F238E27FC236}">
                <a16:creationId xmlns:a16="http://schemas.microsoft.com/office/drawing/2014/main" id="{789890C4-DD93-41B4-A184-AC0B19237E8B}"/>
              </a:ext>
            </a:extLst>
          </p:cNvPr>
          <p:cNvGraphicFramePr>
            <a:graphicFrameLocks noChangeAspect="1"/>
          </p:cNvGraphicFramePr>
          <p:nvPr>
            <p:extLst>
              <p:ext uri="{D42A27DB-BD31-4B8C-83A1-F6EECF244321}">
                <p14:modId xmlns:p14="http://schemas.microsoft.com/office/powerpoint/2010/main" val="2699418755"/>
              </p:ext>
            </p:extLst>
          </p:nvPr>
        </p:nvGraphicFramePr>
        <p:xfrm>
          <a:off x="1160445" y="2327607"/>
          <a:ext cx="6823110" cy="1059785"/>
        </p:xfrm>
        <a:graphic>
          <a:graphicData uri="http://schemas.openxmlformats.org/presentationml/2006/ole">
            <mc:AlternateContent xmlns:mc="http://schemas.openxmlformats.org/markup-compatibility/2006">
              <mc:Choice xmlns:v="urn:schemas-microsoft-com:vml" Requires="v">
                <p:oleObj spid="_x0000_s5128" name="Worksheet" r:id="rId5" imgW="5457701" imgH="847609" progId="Excel.Sheet.12">
                  <p:embed/>
                </p:oleObj>
              </mc:Choice>
              <mc:Fallback>
                <p:oleObj name="Worksheet" r:id="rId5" imgW="5457701" imgH="847609" progId="Excel.Sheet.12">
                  <p:embed/>
                  <p:pic>
                    <p:nvPicPr>
                      <p:cNvPr id="0" name=""/>
                      <p:cNvPicPr/>
                      <p:nvPr/>
                    </p:nvPicPr>
                    <p:blipFill>
                      <a:blip r:embed="rId6"/>
                      <a:stretch>
                        <a:fillRect/>
                      </a:stretch>
                    </p:blipFill>
                    <p:spPr>
                      <a:xfrm>
                        <a:off x="1160445" y="2327607"/>
                        <a:ext cx="6823110" cy="1059785"/>
                      </a:xfrm>
                      <a:prstGeom prst="rect">
                        <a:avLst/>
                      </a:prstGeom>
                    </p:spPr>
                  </p:pic>
                </p:oleObj>
              </mc:Fallback>
            </mc:AlternateContent>
          </a:graphicData>
        </a:graphic>
      </p:graphicFrame>
      <p:pic>
        <p:nvPicPr>
          <p:cNvPr id="14" name="Imagen 13">
            <a:extLst>
              <a:ext uri="{FF2B5EF4-FFF2-40B4-BE49-F238E27FC236}">
                <a16:creationId xmlns:a16="http://schemas.microsoft.com/office/drawing/2014/main" id="{68412776-E1A5-48D7-8D61-16B75BC2195F}"/>
              </a:ext>
            </a:extLst>
          </p:cNvPr>
          <p:cNvPicPr>
            <a:picLocks noChangeAspect="1"/>
          </p:cNvPicPr>
          <p:nvPr/>
        </p:nvPicPr>
        <p:blipFill>
          <a:blip r:embed="rId7"/>
          <a:stretch>
            <a:fillRect/>
          </a:stretch>
        </p:blipFill>
        <p:spPr>
          <a:xfrm>
            <a:off x="1160445" y="3697812"/>
            <a:ext cx="2165072" cy="948820"/>
          </a:xfrm>
          <a:prstGeom prst="rect">
            <a:avLst/>
          </a:prstGeom>
        </p:spPr>
      </p:pic>
    </p:spTree>
    <p:extLst>
      <p:ext uri="{BB962C8B-B14F-4D97-AF65-F5344CB8AC3E}">
        <p14:creationId xmlns:p14="http://schemas.microsoft.com/office/powerpoint/2010/main" val="793641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9" name="CuadroTexto 8"/>
          <p:cNvSpPr txBox="1"/>
          <p:nvPr/>
        </p:nvSpPr>
        <p:spPr>
          <a:xfrm>
            <a:off x="0" y="-36576"/>
            <a:ext cx="2560319" cy="400110"/>
          </a:xfrm>
          <a:prstGeom prst="rect">
            <a:avLst/>
          </a:prstGeom>
          <a:noFill/>
        </p:spPr>
        <p:txBody>
          <a:bodyPr wrap="square" rtlCol="0">
            <a:spAutoFit/>
          </a:bodyPr>
          <a:lstStyle/>
          <a:p>
            <a:pPr algn="ctr"/>
            <a:r>
              <a:rPr lang="es-ES" sz="1000" b="1" dirty="0">
                <a:solidFill>
                  <a:schemeClr val="bg1"/>
                </a:solidFill>
                <a:latin typeface="Century Gothic"/>
                <a:cs typeface="Century Gothic"/>
              </a:rPr>
              <a:t>Evaluación de Satisfacción Audiencia Pública de Rendición de Cuentas</a:t>
            </a:r>
          </a:p>
        </p:txBody>
      </p:sp>
      <p:sp>
        <p:nvSpPr>
          <p:cNvPr id="10" name="Redondear rectángulo de esquina del mismo lado 9"/>
          <p:cNvSpPr/>
          <p:nvPr/>
        </p:nvSpPr>
        <p:spPr>
          <a:xfrm>
            <a:off x="277367" y="335746"/>
            <a:ext cx="2021863" cy="408113"/>
          </a:xfrm>
          <a:prstGeom prst="round2SameRect">
            <a:avLst>
              <a:gd name="adj1" fmla="val 28538"/>
              <a:gd name="adj2" fmla="val 0"/>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000"/>
          </a:p>
        </p:txBody>
      </p:sp>
      <p:sp>
        <p:nvSpPr>
          <p:cNvPr id="11" name="CuadroTexto 10"/>
          <p:cNvSpPr txBox="1"/>
          <p:nvPr/>
        </p:nvSpPr>
        <p:spPr>
          <a:xfrm>
            <a:off x="259079" y="350442"/>
            <a:ext cx="2021864" cy="400110"/>
          </a:xfrm>
          <a:prstGeom prst="rect">
            <a:avLst/>
          </a:prstGeom>
          <a:noFill/>
        </p:spPr>
        <p:txBody>
          <a:bodyPr wrap="square" rtlCol="0">
            <a:spAutoFit/>
          </a:bodyPr>
          <a:lstStyle/>
          <a:p>
            <a:pPr algn="ctr"/>
            <a:r>
              <a:rPr lang="es-ES" sz="2000" b="1" dirty="0">
                <a:solidFill>
                  <a:schemeClr val="bg1"/>
                </a:solidFill>
                <a:latin typeface="Century Gothic"/>
                <a:cs typeface="Century Gothic"/>
              </a:rPr>
              <a:t>Vigencia 2016</a:t>
            </a:r>
          </a:p>
        </p:txBody>
      </p:sp>
      <p:sp>
        <p:nvSpPr>
          <p:cNvPr id="13" name="CuadroTexto 12"/>
          <p:cNvSpPr txBox="1"/>
          <p:nvPr/>
        </p:nvSpPr>
        <p:spPr>
          <a:xfrm>
            <a:off x="6765423" y="220640"/>
            <a:ext cx="2189742" cy="369332"/>
          </a:xfrm>
          <a:prstGeom prst="rect">
            <a:avLst/>
          </a:prstGeom>
          <a:noFill/>
        </p:spPr>
        <p:txBody>
          <a:bodyPr wrap="square" rtlCol="0">
            <a:spAutoFit/>
          </a:bodyPr>
          <a:lstStyle/>
          <a:p>
            <a:pPr algn="ctr"/>
            <a:r>
              <a:rPr lang="es-ES" b="1" dirty="0">
                <a:solidFill>
                  <a:schemeClr val="bg1"/>
                </a:solidFill>
                <a:latin typeface="Century Gothic"/>
                <a:cs typeface="Century Gothic"/>
              </a:rPr>
              <a:t>Pregunta No. 5</a:t>
            </a:r>
          </a:p>
        </p:txBody>
      </p:sp>
      <p:sp>
        <p:nvSpPr>
          <p:cNvPr id="7" name="2 CuadroTexto">
            <a:extLst>
              <a:ext uri="{FF2B5EF4-FFF2-40B4-BE49-F238E27FC236}">
                <a16:creationId xmlns:a16="http://schemas.microsoft.com/office/drawing/2014/main" id="{7861651A-81A5-4F09-94BC-E3E86F4AB2D8}"/>
              </a:ext>
            </a:extLst>
          </p:cNvPr>
          <p:cNvSpPr txBox="1"/>
          <p:nvPr/>
        </p:nvSpPr>
        <p:spPr>
          <a:xfrm>
            <a:off x="504933" y="1180214"/>
            <a:ext cx="7900875" cy="707886"/>
          </a:xfrm>
          <a:prstGeom prst="rect">
            <a:avLst/>
          </a:prstGeom>
          <a:noFill/>
        </p:spPr>
        <p:txBody>
          <a:bodyPr wrap="square" rtlCol="0">
            <a:spAutoFit/>
          </a:bodyPr>
          <a:lstStyle/>
          <a:p>
            <a:pPr algn="ctr"/>
            <a:r>
              <a:rPr lang="es-CO" sz="2000" b="1" dirty="0">
                <a:solidFill>
                  <a:srgbClr val="002060"/>
                </a:solidFill>
                <a:latin typeface="Century Gothic" panose="020B0502020202020204" pitchFamily="34" charset="0"/>
              </a:rPr>
              <a:t>La Audiencia Pública sirvió de espacio para la participación ciudadana en la vigilancia de la gestión pública de manera:</a:t>
            </a:r>
          </a:p>
        </p:txBody>
      </p:sp>
      <p:sp>
        <p:nvSpPr>
          <p:cNvPr id="12" name="2 CuadroTexto">
            <a:extLst>
              <a:ext uri="{FF2B5EF4-FFF2-40B4-BE49-F238E27FC236}">
                <a16:creationId xmlns:a16="http://schemas.microsoft.com/office/drawing/2014/main" id="{AC25A292-D83A-4391-84CA-C93C4DC765BD}"/>
              </a:ext>
            </a:extLst>
          </p:cNvPr>
          <p:cNvSpPr txBox="1"/>
          <p:nvPr/>
        </p:nvSpPr>
        <p:spPr>
          <a:xfrm>
            <a:off x="621561" y="3694378"/>
            <a:ext cx="7900875" cy="1384995"/>
          </a:xfrm>
          <a:prstGeom prst="rect">
            <a:avLst/>
          </a:prstGeom>
          <a:noFill/>
        </p:spPr>
        <p:txBody>
          <a:bodyPr wrap="square" rtlCol="0">
            <a:spAutoFit/>
          </a:bodyPr>
          <a:lstStyle/>
          <a:p>
            <a:pPr algn="just"/>
            <a:r>
              <a:rPr lang="es-CO" sz="1200" dirty="0">
                <a:latin typeface="Century Gothic" panose="020B0502020202020204" pitchFamily="34" charset="0"/>
              </a:rPr>
              <a:t>El 95% de los asistentes a la Audiencia Pública de Rendición de Cuentas consideraron que la oportunidad el evento sirvió de espacio para la participación ciudadana en la vigilancia de la gestión pública de manera amplia, mientras que el 5% consideró que sirvió de manera limitada.</a:t>
            </a:r>
          </a:p>
          <a:p>
            <a:pPr algn="just"/>
            <a:endParaRPr lang="es-CO" sz="1200" dirty="0">
              <a:latin typeface="Century Gothic" panose="020B0502020202020204" pitchFamily="34" charset="0"/>
            </a:endParaRPr>
          </a:p>
          <a:p>
            <a:pPr algn="just"/>
            <a:r>
              <a:rPr lang="es-CO" sz="1200" dirty="0">
                <a:latin typeface="Century Gothic" panose="020B0502020202020204" pitchFamily="34" charset="0"/>
              </a:rPr>
              <a:t>Teniendo en cuenta las respuestas de éstas preguntas, la satisfacción de ésta pregunta se sitúa en el nivel </a:t>
            </a:r>
            <a:r>
              <a:rPr lang="es-CO" sz="1200" b="1" dirty="0">
                <a:latin typeface="Century Gothic" panose="020B0502020202020204" pitchFamily="34" charset="0"/>
              </a:rPr>
              <a:t>muy alto </a:t>
            </a:r>
            <a:r>
              <a:rPr lang="es-CO" sz="1200" dirty="0">
                <a:latin typeface="Century Gothic" panose="020B0502020202020204" pitchFamily="34" charset="0"/>
              </a:rPr>
              <a:t>con un porcentaje del </a:t>
            </a:r>
            <a:r>
              <a:rPr lang="es-CO" sz="1200" b="1" dirty="0">
                <a:latin typeface="Century Gothic" panose="020B0502020202020204" pitchFamily="34" charset="0"/>
              </a:rPr>
              <a:t>95%.</a:t>
            </a:r>
            <a:endParaRPr lang="es-CO" sz="1200" dirty="0">
              <a:latin typeface="Century Gothic" panose="020B0502020202020204" pitchFamily="34" charset="0"/>
            </a:endParaRPr>
          </a:p>
          <a:p>
            <a:pPr algn="just"/>
            <a:endParaRPr lang="es-CO" sz="1200" dirty="0">
              <a:latin typeface="Century Gothic" panose="020B0502020202020204" pitchFamily="34" charset="0"/>
            </a:endParaRPr>
          </a:p>
        </p:txBody>
      </p:sp>
      <p:graphicFrame>
        <p:nvGraphicFramePr>
          <p:cNvPr id="4" name="Objeto 3">
            <a:extLst>
              <a:ext uri="{FF2B5EF4-FFF2-40B4-BE49-F238E27FC236}">
                <a16:creationId xmlns:a16="http://schemas.microsoft.com/office/drawing/2014/main" id="{D316FEDF-6A5D-4751-9769-8E032B3D230B}"/>
              </a:ext>
            </a:extLst>
          </p:cNvPr>
          <p:cNvGraphicFramePr>
            <a:graphicFrameLocks noChangeAspect="1"/>
          </p:cNvGraphicFramePr>
          <p:nvPr>
            <p:extLst>
              <p:ext uri="{D42A27DB-BD31-4B8C-83A1-F6EECF244321}">
                <p14:modId xmlns:p14="http://schemas.microsoft.com/office/powerpoint/2010/main" val="2692754018"/>
              </p:ext>
            </p:extLst>
          </p:nvPr>
        </p:nvGraphicFramePr>
        <p:xfrm>
          <a:off x="1133868" y="2038754"/>
          <a:ext cx="6876263" cy="1332051"/>
        </p:xfrm>
        <a:graphic>
          <a:graphicData uri="http://schemas.openxmlformats.org/presentationml/2006/ole">
            <mc:AlternateContent xmlns:mc="http://schemas.openxmlformats.org/markup-compatibility/2006">
              <mc:Choice xmlns:v="urn:schemas-microsoft-com:vml" Requires="v">
                <p:oleObj spid="_x0000_s6152" name="Worksheet" r:id="rId5" imgW="5457701" imgH="1057205" progId="Excel.Sheet.12">
                  <p:embed/>
                </p:oleObj>
              </mc:Choice>
              <mc:Fallback>
                <p:oleObj name="Worksheet" r:id="rId5" imgW="5457701" imgH="1057205" progId="Excel.Sheet.12">
                  <p:embed/>
                  <p:pic>
                    <p:nvPicPr>
                      <p:cNvPr id="0" name=""/>
                      <p:cNvPicPr/>
                      <p:nvPr/>
                    </p:nvPicPr>
                    <p:blipFill>
                      <a:blip r:embed="rId6"/>
                      <a:stretch>
                        <a:fillRect/>
                      </a:stretch>
                    </p:blipFill>
                    <p:spPr>
                      <a:xfrm>
                        <a:off x="1133868" y="2038754"/>
                        <a:ext cx="6876263" cy="1332051"/>
                      </a:xfrm>
                      <a:prstGeom prst="rect">
                        <a:avLst/>
                      </a:prstGeom>
                    </p:spPr>
                  </p:pic>
                </p:oleObj>
              </mc:Fallback>
            </mc:AlternateContent>
          </a:graphicData>
        </a:graphic>
      </p:graphicFrame>
    </p:spTree>
    <p:extLst>
      <p:ext uri="{BB962C8B-B14F-4D97-AF65-F5344CB8AC3E}">
        <p14:creationId xmlns:p14="http://schemas.microsoft.com/office/powerpoint/2010/main" val="1425024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9" name="CuadroTexto 8"/>
          <p:cNvSpPr txBox="1"/>
          <p:nvPr/>
        </p:nvSpPr>
        <p:spPr>
          <a:xfrm>
            <a:off x="0" y="-36576"/>
            <a:ext cx="2560319" cy="400110"/>
          </a:xfrm>
          <a:prstGeom prst="rect">
            <a:avLst/>
          </a:prstGeom>
          <a:noFill/>
        </p:spPr>
        <p:txBody>
          <a:bodyPr wrap="square" rtlCol="0">
            <a:spAutoFit/>
          </a:bodyPr>
          <a:lstStyle/>
          <a:p>
            <a:pPr algn="ctr"/>
            <a:r>
              <a:rPr lang="es-ES" sz="1000" b="1" dirty="0">
                <a:solidFill>
                  <a:schemeClr val="bg1"/>
                </a:solidFill>
                <a:latin typeface="Century Gothic"/>
                <a:cs typeface="Century Gothic"/>
              </a:rPr>
              <a:t>Evaluación de Satisfacción Audiencia Pública de Rendición de Cuentas</a:t>
            </a:r>
          </a:p>
        </p:txBody>
      </p:sp>
      <p:sp>
        <p:nvSpPr>
          <p:cNvPr id="10" name="Redondear rectángulo de esquina del mismo lado 9"/>
          <p:cNvSpPr/>
          <p:nvPr/>
        </p:nvSpPr>
        <p:spPr>
          <a:xfrm>
            <a:off x="277367" y="335746"/>
            <a:ext cx="2021863" cy="408113"/>
          </a:xfrm>
          <a:prstGeom prst="round2SameRect">
            <a:avLst>
              <a:gd name="adj1" fmla="val 28538"/>
              <a:gd name="adj2" fmla="val 0"/>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000"/>
          </a:p>
        </p:txBody>
      </p:sp>
      <p:sp>
        <p:nvSpPr>
          <p:cNvPr id="11" name="CuadroTexto 10"/>
          <p:cNvSpPr txBox="1"/>
          <p:nvPr/>
        </p:nvSpPr>
        <p:spPr>
          <a:xfrm>
            <a:off x="259079" y="350442"/>
            <a:ext cx="2021864" cy="400110"/>
          </a:xfrm>
          <a:prstGeom prst="rect">
            <a:avLst/>
          </a:prstGeom>
          <a:noFill/>
        </p:spPr>
        <p:txBody>
          <a:bodyPr wrap="square" rtlCol="0">
            <a:spAutoFit/>
          </a:bodyPr>
          <a:lstStyle/>
          <a:p>
            <a:pPr algn="ctr"/>
            <a:r>
              <a:rPr lang="es-ES" sz="2000" b="1" dirty="0">
                <a:solidFill>
                  <a:schemeClr val="bg1"/>
                </a:solidFill>
                <a:latin typeface="Century Gothic"/>
                <a:cs typeface="Century Gothic"/>
              </a:rPr>
              <a:t>Vigencia 2016</a:t>
            </a:r>
          </a:p>
        </p:txBody>
      </p:sp>
      <p:sp>
        <p:nvSpPr>
          <p:cNvPr id="13" name="CuadroTexto 12"/>
          <p:cNvSpPr txBox="1"/>
          <p:nvPr/>
        </p:nvSpPr>
        <p:spPr>
          <a:xfrm>
            <a:off x="6765423" y="220640"/>
            <a:ext cx="2189742" cy="369332"/>
          </a:xfrm>
          <a:prstGeom prst="rect">
            <a:avLst/>
          </a:prstGeom>
          <a:noFill/>
        </p:spPr>
        <p:txBody>
          <a:bodyPr wrap="square" rtlCol="0">
            <a:spAutoFit/>
          </a:bodyPr>
          <a:lstStyle/>
          <a:p>
            <a:pPr algn="ctr"/>
            <a:r>
              <a:rPr lang="es-ES" b="1" dirty="0">
                <a:solidFill>
                  <a:schemeClr val="bg1"/>
                </a:solidFill>
                <a:latin typeface="Century Gothic"/>
                <a:cs typeface="Century Gothic"/>
              </a:rPr>
              <a:t>Pregunta No. 6</a:t>
            </a:r>
          </a:p>
        </p:txBody>
      </p:sp>
      <p:sp>
        <p:nvSpPr>
          <p:cNvPr id="7" name="2 CuadroTexto">
            <a:extLst>
              <a:ext uri="{FF2B5EF4-FFF2-40B4-BE49-F238E27FC236}">
                <a16:creationId xmlns:a16="http://schemas.microsoft.com/office/drawing/2014/main" id="{7861651A-81A5-4F09-94BC-E3E86F4AB2D8}"/>
              </a:ext>
            </a:extLst>
          </p:cNvPr>
          <p:cNvSpPr txBox="1"/>
          <p:nvPr/>
        </p:nvSpPr>
        <p:spPr>
          <a:xfrm>
            <a:off x="504933" y="977958"/>
            <a:ext cx="7900875" cy="707886"/>
          </a:xfrm>
          <a:prstGeom prst="rect">
            <a:avLst/>
          </a:prstGeom>
          <a:noFill/>
        </p:spPr>
        <p:txBody>
          <a:bodyPr wrap="square" rtlCol="0">
            <a:spAutoFit/>
          </a:bodyPr>
          <a:lstStyle/>
          <a:p>
            <a:pPr algn="ctr"/>
            <a:r>
              <a:rPr lang="es-CO" sz="2000" b="1" dirty="0">
                <a:solidFill>
                  <a:srgbClr val="002060"/>
                </a:solidFill>
                <a:latin typeface="Century Gothic" panose="020B0502020202020204" pitchFamily="34" charset="0"/>
              </a:rPr>
              <a:t>La Audiencia Pública sirvió de espacio para la participación ciudadana en la vigilancia de la gestión pública de manera:</a:t>
            </a:r>
          </a:p>
        </p:txBody>
      </p:sp>
      <p:sp>
        <p:nvSpPr>
          <p:cNvPr id="12" name="2 CuadroTexto">
            <a:extLst>
              <a:ext uri="{FF2B5EF4-FFF2-40B4-BE49-F238E27FC236}">
                <a16:creationId xmlns:a16="http://schemas.microsoft.com/office/drawing/2014/main" id="{AC25A292-D83A-4391-84CA-C93C4DC765BD}"/>
              </a:ext>
            </a:extLst>
          </p:cNvPr>
          <p:cNvSpPr txBox="1"/>
          <p:nvPr/>
        </p:nvSpPr>
        <p:spPr>
          <a:xfrm>
            <a:off x="621562" y="3588360"/>
            <a:ext cx="7900875" cy="1384995"/>
          </a:xfrm>
          <a:prstGeom prst="rect">
            <a:avLst/>
          </a:prstGeom>
          <a:noFill/>
        </p:spPr>
        <p:txBody>
          <a:bodyPr wrap="square" rtlCol="0">
            <a:spAutoFit/>
          </a:bodyPr>
          <a:lstStyle/>
          <a:p>
            <a:pPr algn="just"/>
            <a:r>
              <a:rPr lang="es-CO" sz="1200" dirty="0">
                <a:latin typeface="Century Gothic" panose="020B0502020202020204" pitchFamily="34" charset="0"/>
              </a:rPr>
              <a:t>El 95% de los asistentes a la Audiencia Pública de Rendición de Cuentas consideraron que la oportunidad el evento sirvió de espacio para la participación ciudadana en la vigilancia de la gestión pública de manera amplia, mientras que el 5% consideró que sirvió de manera limitada.</a:t>
            </a:r>
          </a:p>
          <a:p>
            <a:pPr algn="just"/>
            <a:endParaRPr lang="es-CO" sz="1200" dirty="0">
              <a:latin typeface="Century Gothic" panose="020B0502020202020204" pitchFamily="34" charset="0"/>
            </a:endParaRPr>
          </a:p>
          <a:p>
            <a:pPr algn="just"/>
            <a:r>
              <a:rPr lang="es-CO" sz="1200" dirty="0">
                <a:latin typeface="Century Gothic" panose="020B0502020202020204" pitchFamily="34" charset="0"/>
              </a:rPr>
              <a:t>Teniendo en cuenta las respuestas de éstas preguntas, la satisfacción de ésta pregunta se sitúa en el nivel </a:t>
            </a:r>
            <a:r>
              <a:rPr lang="es-CO" sz="1200" b="1" dirty="0">
                <a:latin typeface="Century Gothic" panose="020B0502020202020204" pitchFamily="34" charset="0"/>
              </a:rPr>
              <a:t>muy alto </a:t>
            </a:r>
            <a:r>
              <a:rPr lang="es-CO" sz="1200" dirty="0">
                <a:latin typeface="Century Gothic" panose="020B0502020202020204" pitchFamily="34" charset="0"/>
              </a:rPr>
              <a:t>con un porcentaje del </a:t>
            </a:r>
            <a:r>
              <a:rPr lang="es-CO" sz="1200" b="1" dirty="0">
                <a:latin typeface="Century Gothic" panose="020B0502020202020204" pitchFamily="34" charset="0"/>
              </a:rPr>
              <a:t>95%.</a:t>
            </a:r>
            <a:endParaRPr lang="es-CO" sz="1200" dirty="0">
              <a:latin typeface="Century Gothic" panose="020B0502020202020204" pitchFamily="34" charset="0"/>
            </a:endParaRPr>
          </a:p>
          <a:p>
            <a:pPr algn="just"/>
            <a:endParaRPr lang="es-CO" sz="1200" dirty="0">
              <a:latin typeface="Century Gothic" panose="020B0502020202020204" pitchFamily="34" charset="0"/>
            </a:endParaRPr>
          </a:p>
        </p:txBody>
      </p:sp>
      <p:graphicFrame>
        <p:nvGraphicFramePr>
          <p:cNvPr id="4" name="Objeto 3">
            <a:extLst>
              <a:ext uri="{FF2B5EF4-FFF2-40B4-BE49-F238E27FC236}">
                <a16:creationId xmlns:a16="http://schemas.microsoft.com/office/drawing/2014/main" id="{D316FEDF-6A5D-4751-9769-8E032B3D230B}"/>
              </a:ext>
            </a:extLst>
          </p:cNvPr>
          <p:cNvGraphicFramePr>
            <a:graphicFrameLocks noChangeAspect="1"/>
          </p:cNvGraphicFramePr>
          <p:nvPr>
            <p:extLst>
              <p:ext uri="{D42A27DB-BD31-4B8C-83A1-F6EECF244321}">
                <p14:modId xmlns:p14="http://schemas.microsoft.com/office/powerpoint/2010/main" val="3912254987"/>
              </p:ext>
            </p:extLst>
          </p:nvPr>
        </p:nvGraphicFramePr>
        <p:xfrm>
          <a:off x="1133868" y="2018475"/>
          <a:ext cx="6876263" cy="1332051"/>
        </p:xfrm>
        <a:graphic>
          <a:graphicData uri="http://schemas.openxmlformats.org/presentationml/2006/ole">
            <mc:AlternateContent xmlns:mc="http://schemas.openxmlformats.org/markup-compatibility/2006">
              <mc:Choice xmlns:v="urn:schemas-microsoft-com:vml" Requires="v">
                <p:oleObj spid="_x0000_s7175" name="Worksheet" r:id="rId5" imgW="5457701" imgH="1057205" progId="Excel.Sheet.12">
                  <p:embed/>
                </p:oleObj>
              </mc:Choice>
              <mc:Fallback>
                <p:oleObj name="Worksheet" r:id="rId5" imgW="5457701" imgH="1057205" progId="Excel.Sheet.12">
                  <p:embed/>
                  <p:pic>
                    <p:nvPicPr>
                      <p:cNvPr id="4" name="Objeto 3">
                        <a:extLst>
                          <a:ext uri="{FF2B5EF4-FFF2-40B4-BE49-F238E27FC236}">
                            <a16:creationId xmlns:a16="http://schemas.microsoft.com/office/drawing/2014/main" id="{D316FEDF-6A5D-4751-9769-8E032B3D230B}"/>
                          </a:ext>
                        </a:extLst>
                      </p:cNvPr>
                      <p:cNvPicPr/>
                      <p:nvPr/>
                    </p:nvPicPr>
                    <p:blipFill>
                      <a:blip r:embed="rId6"/>
                      <a:stretch>
                        <a:fillRect/>
                      </a:stretch>
                    </p:blipFill>
                    <p:spPr>
                      <a:xfrm>
                        <a:off x="1133868" y="2018475"/>
                        <a:ext cx="6876263" cy="1332051"/>
                      </a:xfrm>
                      <a:prstGeom prst="rect">
                        <a:avLst/>
                      </a:prstGeom>
                    </p:spPr>
                  </p:pic>
                </p:oleObj>
              </mc:Fallback>
            </mc:AlternateContent>
          </a:graphicData>
        </a:graphic>
      </p:graphicFrame>
    </p:spTree>
    <p:extLst>
      <p:ext uri="{BB962C8B-B14F-4D97-AF65-F5344CB8AC3E}">
        <p14:creationId xmlns:p14="http://schemas.microsoft.com/office/powerpoint/2010/main" val="3913748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9" name="CuadroTexto 8"/>
          <p:cNvSpPr txBox="1"/>
          <p:nvPr/>
        </p:nvSpPr>
        <p:spPr>
          <a:xfrm>
            <a:off x="0" y="-36576"/>
            <a:ext cx="2560319" cy="400110"/>
          </a:xfrm>
          <a:prstGeom prst="rect">
            <a:avLst/>
          </a:prstGeom>
          <a:noFill/>
        </p:spPr>
        <p:txBody>
          <a:bodyPr wrap="square" rtlCol="0">
            <a:spAutoFit/>
          </a:bodyPr>
          <a:lstStyle/>
          <a:p>
            <a:pPr algn="ctr"/>
            <a:r>
              <a:rPr lang="es-ES" sz="1000" b="1" dirty="0">
                <a:solidFill>
                  <a:schemeClr val="bg1"/>
                </a:solidFill>
                <a:latin typeface="Century Gothic"/>
                <a:cs typeface="Century Gothic"/>
              </a:rPr>
              <a:t>Evaluación de Satisfacción Audiencia Pública de Rendición de Cuentas</a:t>
            </a:r>
          </a:p>
        </p:txBody>
      </p:sp>
      <p:sp>
        <p:nvSpPr>
          <p:cNvPr id="10" name="Redondear rectángulo de esquina del mismo lado 9"/>
          <p:cNvSpPr/>
          <p:nvPr/>
        </p:nvSpPr>
        <p:spPr>
          <a:xfrm>
            <a:off x="277367" y="335746"/>
            <a:ext cx="2021863" cy="408113"/>
          </a:xfrm>
          <a:prstGeom prst="round2SameRect">
            <a:avLst>
              <a:gd name="adj1" fmla="val 28538"/>
              <a:gd name="adj2" fmla="val 0"/>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000"/>
          </a:p>
        </p:txBody>
      </p:sp>
      <p:sp>
        <p:nvSpPr>
          <p:cNvPr id="11" name="CuadroTexto 10"/>
          <p:cNvSpPr txBox="1"/>
          <p:nvPr/>
        </p:nvSpPr>
        <p:spPr>
          <a:xfrm>
            <a:off x="259079" y="350442"/>
            <a:ext cx="2021864" cy="400110"/>
          </a:xfrm>
          <a:prstGeom prst="rect">
            <a:avLst/>
          </a:prstGeom>
          <a:noFill/>
        </p:spPr>
        <p:txBody>
          <a:bodyPr wrap="square" rtlCol="0">
            <a:spAutoFit/>
          </a:bodyPr>
          <a:lstStyle/>
          <a:p>
            <a:pPr algn="ctr"/>
            <a:r>
              <a:rPr lang="es-ES" sz="2000" b="1" dirty="0">
                <a:solidFill>
                  <a:schemeClr val="bg1"/>
                </a:solidFill>
                <a:latin typeface="Century Gothic"/>
                <a:cs typeface="Century Gothic"/>
              </a:rPr>
              <a:t>Vigencia 2016</a:t>
            </a:r>
          </a:p>
        </p:txBody>
      </p:sp>
      <p:sp>
        <p:nvSpPr>
          <p:cNvPr id="13" name="CuadroTexto 12"/>
          <p:cNvSpPr txBox="1"/>
          <p:nvPr/>
        </p:nvSpPr>
        <p:spPr>
          <a:xfrm>
            <a:off x="6765423" y="220640"/>
            <a:ext cx="2189742" cy="369332"/>
          </a:xfrm>
          <a:prstGeom prst="rect">
            <a:avLst/>
          </a:prstGeom>
          <a:noFill/>
        </p:spPr>
        <p:txBody>
          <a:bodyPr wrap="square" rtlCol="0">
            <a:spAutoFit/>
          </a:bodyPr>
          <a:lstStyle/>
          <a:p>
            <a:pPr algn="ctr"/>
            <a:r>
              <a:rPr lang="es-ES" b="1" dirty="0">
                <a:solidFill>
                  <a:schemeClr val="bg1"/>
                </a:solidFill>
                <a:latin typeface="Century Gothic"/>
                <a:cs typeface="Century Gothic"/>
              </a:rPr>
              <a:t>Pregunta No. 7</a:t>
            </a:r>
          </a:p>
        </p:txBody>
      </p:sp>
      <p:sp>
        <p:nvSpPr>
          <p:cNvPr id="7" name="2 CuadroTexto">
            <a:extLst>
              <a:ext uri="{FF2B5EF4-FFF2-40B4-BE49-F238E27FC236}">
                <a16:creationId xmlns:a16="http://schemas.microsoft.com/office/drawing/2014/main" id="{7861651A-81A5-4F09-94BC-E3E86F4AB2D8}"/>
              </a:ext>
            </a:extLst>
          </p:cNvPr>
          <p:cNvSpPr txBox="1"/>
          <p:nvPr/>
        </p:nvSpPr>
        <p:spPr>
          <a:xfrm>
            <a:off x="504933" y="1180214"/>
            <a:ext cx="7900875" cy="707886"/>
          </a:xfrm>
          <a:prstGeom prst="rect">
            <a:avLst/>
          </a:prstGeom>
          <a:noFill/>
        </p:spPr>
        <p:txBody>
          <a:bodyPr wrap="square" rtlCol="0">
            <a:spAutoFit/>
          </a:bodyPr>
          <a:lstStyle/>
          <a:p>
            <a:pPr algn="ctr"/>
            <a:r>
              <a:rPr lang="es-CO" sz="2000" b="1" dirty="0">
                <a:solidFill>
                  <a:srgbClr val="002060"/>
                </a:solidFill>
                <a:latin typeface="Century Gothic" panose="020B0502020202020204" pitchFamily="34" charset="0"/>
              </a:rPr>
              <a:t>¿Participaría en otra Audiencia Pública organizada por el ICETEX?</a:t>
            </a:r>
          </a:p>
        </p:txBody>
      </p:sp>
      <p:sp>
        <p:nvSpPr>
          <p:cNvPr id="12" name="2 CuadroTexto">
            <a:extLst>
              <a:ext uri="{FF2B5EF4-FFF2-40B4-BE49-F238E27FC236}">
                <a16:creationId xmlns:a16="http://schemas.microsoft.com/office/drawing/2014/main" id="{AC25A292-D83A-4391-84CA-C93C4DC765BD}"/>
              </a:ext>
            </a:extLst>
          </p:cNvPr>
          <p:cNvSpPr txBox="1"/>
          <p:nvPr/>
        </p:nvSpPr>
        <p:spPr>
          <a:xfrm>
            <a:off x="621562" y="3698265"/>
            <a:ext cx="7900875" cy="1200329"/>
          </a:xfrm>
          <a:prstGeom prst="rect">
            <a:avLst/>
          </a:prstGeom>
          <a:noFill/>
        </p:spPr>
        <p:txBody>
          <a:bodyPr wrap="square" rtlCol="0">
            <a:spAutoFit/>
          </a:bodyPr>
          <a:lstStyle/>
          <a:p>
            <a:pPr algn="just"/>
            <a:r>
              <a:rPr lang="es-CO" sz="1200" dirty="0">
                <a:latin typeface="Century Gothic" panose="020B0502020202020204" pitchFamily="34" charset="0"/>
              </a:rPr>
              <a:t>El 95% de los asistentes a la Audiencia Pública de Rendición de Cuentas participarían en otra dinámica como la presente, mientras el 5% no lo haría.</a:t>
            </a:r>
          </a:p>
          <a:p>
            <a:pPr algn="just"/>
            <a:endParaRPr lang="es-CO" sz="1200" dirty="0">
              <a:latin typeface="Century Gothic" panose="020B0502020202020204" pitchFamily="34" charset="0"/>
            </a:endParaRPr>
          </a:p>
          <a:p>
            <a:pPr algn="just"/>
            <a:r>
              <a:rPr lang="es-CO" sz="1200" dirty="0">
                <a:latin typeface="Century Gothic" panose="020B0502020202020204" pitchFamily="34" charset="0"/>
              </a:rPr>
              <a:t>Teniendo en cuenta las respuestas de éstas preguntas, la satisfacción de ésta pregunta se sitúa en el nivel </a:t>
            </a:r>
            <a:r>
              <a:rPr lang="es-CO" sz="1200" b="1" dirty="0">
                <a:latin typeface="Century Gothic" panose="020B0502020202020204" pitchFamily="34" charset="0"/>
              </a:rPr>
              <a:t>muy alto </a:t>
            </a:r>
            <a:r>
              <a:rPr lang="es-CO" sz="1200" dirty="0">
                <a:latin typeface="Century Gothic" panose="020B0502020202020204" pitchFamily="34" charset="0"/>
              </a:rPr>
              <a:t>con un porcentaje del </a:t>
            </a:r>
            <a:r>
              <a:rPr lang="es-CO" sz="1200" b="1" dirty="0">
                <a:latin typeface="Century Gothic" panose="020B0502020202020204" pitchFamily="34" charset="0"/>
              </a:rPr>
              <a:t>95%.</a:t>
            </a:r>
            <a:endParaRPr lang="es-CO" sz="1200" dirty="0">
              <a:latin typeface="Century Gothic" panose="020B0502020202020204" pitchFamily="34" charset="0"/>
            </a:endParaRPr>
          </a:p>
          <a:p>
            <a:pPr algn="just"/>
            <a:endParaRPr lang="es-CO" sz="1200" dirty="0">
              <a:latin typeface="Century Gothic" panose="020B0502020202020204" pitchFamily="34" charset="0"/>
            </a:endParaRPr>
          </a:p>
        </p:txBody>
      </p:sp>
      <p:graphicFrame>
        <p:nvGraphicFramePr>
          <p:cNvPr id="3" name="Objeto 2">
            <a:extLst>
              <a:ext uri="{FF2B5EF4-FFF2-40B4-BE49-F238E27FC236}">
                <a16:creationId xmlns:a16="http://schemas.microsoft.com/office/drawing/2014/main" id="{C887E04A-1544-40AA-B4AA-2AF52E75634D}"/>
              </a:ext>
            </a:extLst>
          </p:cNvPr>
          <p:cNvGraphicFramePr>
            <a:graphicFrameLocks noChangeAspect="1"/>
          </p:cNvGraphicFramePr>
          <p:nvPr>
            <p:extLst>
              <p:ext uri="{D42A27DB-BD31-4B8C-83A1-F6EECF244321}">
                <p14:modId xmlns:p14="http://schemas.microsoft.com/office/powerpoint/2010/main" val="4026555387"/>
              </p:ext>
            </p:extLst>
          </p:nvPr>
        </p:nvGraphicFramePr>
        <p:xfrm>
          <a:off x="919894" y="2225927"/>
          <a:ext cx="7304211" cy="1134511"/>
        </p:xfrm>
        <a:graphic>
          <a:graphicData uri="http://schemas.openxmlformats.org/presentationml/2006/ole">
            <mc:AlternateContent xmlns:mc="http://schemas.openxmlformats.org/markup-compatibility/2006">
              <mc:Choice xmlns:v="urn:schemas-microsoft-com:vml" Requires="v">
                <p:oleObj spid="_x0000_s8199" name="Worksheet" r:id="rId5" imgW="5457701" imgH="847609" progId="Excel.Sheet.12">
                  <p:embed/>
                </p:oleObj>
              </mc:Choice>
              <mc:Fallback>
                <p:oleObj name="Worksheet" r:id="rId5" imgW="5457701" imgH="847609" progId="Excel.Sheet.12">
                  <p:embed/>
                  <p:pic>
                    <p:nvPicPr>
                      <p:cNvPr id="0" name=""/>
                      <p:cNvPicPr/>
                      <p:nvPr/>
                    </p:nvPicPr>
                    <p:blipFill>
                      <a:blip r:embed="rId6"/>
                      <a:stretch>
                        <a:fillRect/>
                      </a:stretch>
                    </p:blipFill>
                    <p:spPr>
                      <a:xfrm>
                        <a:off x="919894" y="2225927"/>
                        <a:ext cx="7304211" cy="1134511"/>
                      </a:xfrm>
                      <a:prstGeom prst="rect">
                        <a:avLst/>
                      </a:prstGeom>
                    </p:spPr>
                  </p:pic>
                </p:oleObj>
              </mc:Fallback>
            </mc:AlternateContent>
          </a:graphicData>
        </a:graphic>
      </p:graphicFrame>
    </p:spTree>
    <p:extLst>
      <p:ext uri="{BB962C8B-B14F-4D97-AF65-F5344CB8AC3E}">
        <p14:creationId xmlns:p14="http://schemas.microsoft.com/office/powerpoint/2010/main" val="74870536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843</Words>
  <Application>Developed by MetaClean (www.adarsus.com) -Trial License-</Application>
  <PresentationFormat>Presentación en pantalla (16:10)</PresentationFormat>
  <Paragraphs>73</Paragraphs>
  <Slides>10</Slides>
  <Notes>10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10</vt:i4>
      </vt:variant>
    </vt:vector>
  </HeadingPairs>
  <TitlesOfParts>
    <vt:vector size="15" baseType="lpstr">
      <vt:lpstr>Arial</vt:lpstr>
      <vt:lpstr>Calibri</vt:lpstr>
      <vt:lpstr>Century Gothic</vt:lpstr>
      <vt:lpstr>Tema de Office</vt:lpstr>
      <vt:lpstr>Worksheet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Template/>
  <Manager/>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revision>0</revision>
</coreProperties>
</file>